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89" r:id="rId1"/>
  </p:sldMasterIdLst>
  <p:notesMasterIdLst>
    <p:notesMasterId r:id="rId21"/>
  </p:notesMasterIdLst>
  <p:handoutMasterIdLst>
    <p:handoutMasterId r:id="rId22"/>
  </p:handoutMasterIdLst>
  <p:sldIdLst>
    <p:sldId id="256" r:id="rId2"/>
    <p:sldId id="312" r:id="rId3"/>
    <p:sldId id="280" r:id="rId4"/>
    <p:sldId id="264" r:id="rId5"/>
    <p:sldId id="308" r:id="rId6"/>
    <p:sldId id="313" r:id="rId7"/>
    <p:sldId id="299" r:id="rId8"/>
    <p:sldId id="283" r:id="rId9"/>
    <p:sldId id="287" r:id="rId10"/>
    <p:sldId id="306" r:id="rId11"/>
    <p:sldId id="307" r:id="rId12"/>
    <p:sldId id="289" r:id="rId13"/>
    <p:sldId id="291" r:id="rId14"/>
    <p:sldId id="295" r:id="rId15"/>
    <p:sldId id="296" r:id="rId16"/>
    <p:sldId id="297" r:id="rId17"/>
    <p:sldId id="285" r:id="rId18"/>
    <p:sldId id="284" r:id="rId19"/>
    <p:sldId id="276" r:id="rId20"/>
  </p:sldIdLst>
  <p:sldSz cx="9144000" cy="6858000" type="screen4x3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00"/>
    <a:srgbClr val="6A13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淺色樣式 3 - 輔色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757" autoAdjust="0"/>
    <p:restoredTop sz="83805" autoAdjust="0"/>
  </p:normalViewPr>
  <p:slideViewPr>
    <p:cSldViewPr>
      <p:cViewPr varScale="1">
        <p:scale>
          <a:sx n="73" d="100"/>
          <a:sy n="73" d="100"/>
        </p:scale>
        <p:origin x="1594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81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80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r>
              <a:rPr lang="zh-TW" altLang="en-US"/>
              <a:t>盧益祥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6BD4799F-6FF0-4506-A9C0-74B385278B4E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9056984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r>
              <a:rPr lang="zh-TW" altLang="en-US"/>
              <a:t>盧益祥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E5B5D03B-6176-4008-9891-6E90F883A041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7802262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20195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17412" name="頁首版面配置區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r>
              <a:rPr lang="zh-TW" altLang="en-US">
                <a:latin typeface="Arial" charset="0"/>
              </a:rPr>
              <a:t>服務學習</a:t>
            </a:r>
          </a:p>
        </p:txBody>
      </p:sp>
      <p:sp>
        <p:nvSpPr>
          <p:cNvPr id="17413" name="日期版面配置區 4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zh-TW">
                <a:latin typeface="Arial" charset="0"/>
              </a:rPr>
              <a:t>2024/9/18</a:t>
            </a:r>
            <a:endParaRPr lang="zh-TW" altLang="en-US">
              <a:latin typeface="Arial" charset="0"/>
            </a:endParaRPr>
          </a:p>
        </p:txBody>
      </p:sp>
      <p:sp>
        <p:nvSpPr>
          <p:cNvPr id="17414" name="頁尾版面配置區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r>
              <a:rPr lang="zh-TW" altLang="en-US">
                <a:latin typeface="Arial" charset="0"/>
              </a:rPr>
              <a:t>盧益祥</a:t>
            </a:r>
          </a:p>
        </p:txBody>
      </p:sp>
      <p:sp>
        <p:nvSpPr>
          <p:cNvPr id="17415" name="投影片編號版面配置區 6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DE2B0D8F-FDA1-4355-B29A-2BC1053C93CD}" type="slidenum">
              <a:rPr lang="zh-TW" altLang="en-US">
                <a:latin typeface="Arial" charset="0"/>
              </a:rPr>
              <a:pPr>
                <a:spcBef>
                  <a:spcPct val="0"/>
                </a:spcBef>
              </a:pPr>
              <a:t>2</a:t>
            </a:fld>
            <a:endParaRPr lang="zh-TW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02138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19460" name="頁首版面配置區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r>
              <a:rPr lang="zh-TW" altLang="en-US">
                <a:latin typeface="Arial" charset="0"/>
              </a:rPr>
              <a:t>服務學習</a:t>
            </a:r>
          </a:p>
        </p:txBody>
      </p:sp>
      <p:sp>
        <p:nvSpPr>
          <p:cNvPr id="19461" name="日期版面配置區 4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zh-TW">
                <a:latin typeface="Arial" charset="0"/>
              </a:rPr>
              <a:t>2024/9/18</a:t>
            </a:r>
            <a:endParaRPr lang="zh-TW" altLang="en-US">
              <a:latin typeface="Arial" charset="0"/>
            </a:endParaRPr>
          </a:p>
        </p:txBody>
      </p:sp>
      <p:sp>
        <p:nvSpPr>
          <p:cNvPr id="19462" name="頁尾版面配置區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r>
              <a:rPr lang="zh-TW" altLang="en-US">
                <a:latin typeface="Arial" charset="0"/>
              </a:rPr>
              <a:t>盧益祥</a:t>
            </a:r>
          </a:p>
        </p:txBody>
      </p:sp>
      <p:sp>
        <p:nvSpPr>
          <p:cNvPr id="19463" name="投影片編號版面配置區 6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30870DFD-9018-4904-A471-630C9A5AD3E0}" type="slidenum">
              <a:rPr lang="zh-TW" altLang="en-US">
                <a:latin typeface="Arial" charset="0"/>
              </a:rPr>
              <a:pPr>
                <a:spcBef>
                  <a:spcPct val="0"/>
                </a:spcBef>
              </a:pPr>
              <a:t>3</a:t>
            </a:fld>
            <a:endParaRPr lang="zh-TW" altLang="en-US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69740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/>
              <a:t>別人願意付錢，是因為我們有能力滿足別人的需求</a:t>
            </a:r>
            <a:r>
              <a:rPr lang="en-US" altLang="zh-TW" dirty="0"/>
              <a:t>(</a:t>
            </a:r>
            <a:r>
              <a:rPr lang="zh-TW" altLang="en-US" dirty="0"/>
              <a:t>服務</a:t>
            </a:r>
            <a:r>
              <a:rPr lang="en-US" altLang="zh-TW" dirty="0"/>
              <a:t>)</a:t>
            </a:r>
            <a:r>
              <a:rPr lang="zh-TW" altLang="en-US" dirty="0"/>
              <a:t>，有無興趣很少被考量</a:t>
            </a:r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盧益祥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5B5D03B-6176-4008-9891-6E90F883A041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649852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/>
              <a:t>1.</a:t>
            </a:r>
            <a:r>
              <a:rPr lang="zh-TW" altLang="en-US" dirty="0"/>
              <a:t>志工想為中南美洲落後地區做基礎建設，當地人卻希望先有公車站牌，方便物資的定時進出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TW" dirty="0"/>
              <a:t>2.</a:t>
            </a:r>
            <a:r>
              <a:rPr lang="zh-TW" altLang="en-US" dirty="0"/>
              <a:t>為醫改會整理供拍賣的捐贈項鍊，服務同學只登錄項鍊幾條，未詳記顏色、材質和款式等，將無法逐項記錄核對拍賣情況</a:t>
            </a:r>
            <a:endParaRPr lang="en-US" altLang="zh-TW" dirty="0"/>
          </a:p>
          <a:p>
            <a:r>
              <a:rPr lang="en-US" altLang="zh-TW" dirty="0"/>
              <a:t>3.</a:t>
            </a:r>
            <a:r>
              <a:rPr lang="zh-TW" altLang="en-US" dirty="0"/>
              <a:t>有體驗才知是否適任及喜歡：喜歡與人互動者未必適合做人力資源管理，喜歡旅遊者國際記者未必做得久，喜歡喝咖啡的浪漫者未必能經營好咖啡店。</a:t>
            </a:r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13837754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b="1" dirty="0"/>
              <a:t>美國</a:t>
            </a:r>
            <a:r>
              <a:rPr lang="en-US" altLang="zh-TW" b="1" dirty="0"/>
              <a:t>2000</a:t>
            </a:r>
            <a:r>
              <a:rPr lang="zh-TW" altLang="en-US" b="1" dirty="0"/>
              <a:t>年的志工約</a:t>
            </a:r>
            <a:r>
              <a:rPr lang="en-US" altLang="zh-TW" b="1" dirty="0"/>
              <a:t>1</a:t>
            </a:r>
            <a:r>
              <a:rPr lang="zh-TW" altLang="en-US" b="1" dirty="0"/>
              <a:t>億</a:t>
            </a:r>
            <a:r>
              <a:rPr lang="en-US" altLang="zh-TW" b="1" dirty="0"/>
              <a:t>1</a:t>
            </a:r>
            <a:r>
              <a:rPr lang="zh-TW" altLang="en-US" b="1" dirty="0"/>
              <a:t>千萬人，服務量達</a:t>
            </a:r>
            <a:r>
              <a:rPr lang="en-US" altLang="zh-TW" b="1" dirty="0"/>
              <a:t>155</a:t>
            </a:r>
            <a:r>
              <a:rPr lang="zh-TW" altLang="en-US" b="1" dirty="0"/>
              <a:t>億小時，每人每週平均奉獻約３小時，創造</a:t>
            </a:r>
            <a:r>
              <a:rPr lang="en-US" altLang="zh-TW" b="1" dirty="0"/>
              <a:t>2390</a:t>
            </a:r>
            <a:r>
              <a:rPr lang="zh-TW" altLang="en-US" b="1" dirty="0"/>
              <a:t>億美元的無形價值。</a:t>
            </a:r>
          </a:p>
          <a:p>
            <a:pPr eaLnBrk="1" hangingPunct="1"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b="1" dirty="0"/>
              <a:t>日本</a:t>
            </a:r>
            <a:r>
              <a:rPr lang="en-US" altLang="zh-TW" b="1" dirty="0"/>
              <a:t>2001</a:t>
            </a:r>
            <a:r>
              <a:rPr lang="zh-TW" altLang="en-US" b="1" dirty="0"/>
              <a:t>年的消防協會志工逾</a:t>
            </a:r>
            <a:r>
              <a:rPr lang="en-US" altLang="zh-TW" b="1" dirty="0"/>
              <a:t>95</a:t>
            </a:r>
            <a:r>
              <a:rPr lang="zh-TW" altLang="en-US" b="1" dirty="0"/>
              <a:t>萬人，南韓約有</a:t>
            </a:r>
            <a:r>
              <a:rPr lang="en-US" altLang="zh-TW" b="1" dirty="0"/>
              <a:t>650</a:t>
            </a:r>
            <a:r>
              <a:rPr lang="zh-TW" altLang="en-US" b="1" dirty="0"/>
              <a:t>萬志工。</a:t>
            </a:r>
            <a:endParaRPr lang="en-US" altLang="zh-TW" b="1" dirty="0"/>
          </a:p>
          <a:p>
            <a:pPr eaLnBrk="1" hangingPunct="1">
              <a:buSzPct val="100000"/>
              <a:buFont typeface="Wingdings" panose="05000000000000000000" pitchFamily="2" charset="2"/>
              <a:buNone/>
              <a:defRPr/>
            </a:pPr>
            <a:endParaRPr lang="en-US" altLang="zh-TW" b="1" dirty="0"/>
          </a:p>
        </p:txBody>
      </p:sp>
    </p:spTree>
    <p:extLst>
      <p:ext uri="{BB962C8B-B14F-4D97-AF65-F5344CB8AC3E}">
        <p14:creationId xmlns:p14="http://schemas.microsoft.com/office/powerpoint/2010/main" val="16403490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/>
              <a:t>1. </a:t>
            </a:r>
            <a:r>
              <a:rPr lang="zh-TW" altLang="en-US" dirty="0"/>
              <a:t>了解服務運用單位的各項業務</a:t>
            </a:r>
            <a:r>
              <a:rPr lang="en-US" altLang="zh-TW" dirty="0"/>
              <a:t>(</a:t>
            </a:r>
            <a:r>
              <a:rPr lang="zh-TW" altLang="en-US" dirty="0"/>
              <a:t>來電應答</a:t>
            </a:r>
            <a:r>
              <a:rPr lang="en-US" altLang="zh-TW" dirty="0"/>
              <a:t>)</a:t>
            </a:r>
            <a:r>
              <a:rPr lang="zh-TW" altLang="en-US" dirty="0"/>
              <a:t>、各位老師的工作職掌及電話</a:t>
            </a:r>
            <a:r>
              <a:rPr lang="en-US" altLang="zh-TW" dirty="0"/>
              <a:t>(</a:t>
            </a:r>
            <a:r>
              <a:rPr lang="zh-TW" altLang="en-US" dirty="0"/>
              <a:t>轉接電話</a:t>
            </a:r>
            <a:r>
              <a:rPr lang="en-US" altLang="zh-TW" dirty="0"/>
              <a:t>)</a:t>
            </a:r>
            <a:r>
              <a:rPr lang="zh-TW" altLang="en-US" dirty="0"/>
              <a:t>、各處室的主要業務及辦公室位置</a:t>
            </a:r>
            <a:r>
              <a:rPr lang="en-US" altLang="zh-TW" dirty="0"/>
              <a:t>(</a:t>
            </a:r>
            <a:r>
              <a:rPr lang="zh-TW" altLang="en-US" dirty="0"/>
              <a:t>送公文</a:t>
            </a:r>
            <a:r>
              <a:rPr lang="en-US" altLang="zh-TW" dirty="0"/>
              <a:t>)</a:t>
            </a:r>
            <a:r>
              <a:rPr lang="zh-TW" altLang="en-US"/>
              <a:t>，比較容易進入狀況，並快速深入地學習。</a:t>
            </a:r>
            <a:endParaRPr lang="zh-TW" altLang="en-US" dirty="0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盧益祥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B5D03B-6176-4008-9891-6E90F883A041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78931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/>
          </a:p>
        </p:txBody>
      </p:sp>
      <p:sp>
        <p:nvSpPr>
          <p:cNvPr id="40964" name="頁首版面配置區 3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r>
              <a:rPr lang="zh-TW" altLang="en-US"/>
              <a:t>服務學習</a:t>
            </a:r>
          </a:p>
        </p:txBody>
      </p:sp>
      <p:sp>
        <p:nvSpPr>
          <p:cNvPr id="40965" name="日期版面配置區 4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40966" name="頁尾版面配置區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r>
              <a:rPr lang="zh-TW" altLang="en-US"/>
              <a:t>盧益祥</a:t>
            </a:r>
          </a:p>
        </p:txBody>
      </p:sp>
      <p:sp>
        <p:nvSpPr>
          <p:cNvPr id="40967" name="投影片編號版面配置區 6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fld id="{A4E75780-668E-4461-8791-025C8C27D265}" type="slidenum">
              <a:rPr lang="zh-TW" altLang="en-US"/>
              <a:pPr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06015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盧益祥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5B5D03B-6176-4008-9891-6E90F883A041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47446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TW" altLang="en-US"/>
          </a:p>
        </p:txBody>
      </p:sp>
      <p:sp>
        <p:nvSpPr>
          <p:cNvPr id="4403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fld id="{1897C11E-703E-4E49-A951-2A496E979763}" type="slidenum">
              <a:rPr lang="zh-TW" altLang="en-US">
                <a:latin typeface="Arial" charset="0"/>
              </a:rPr>
              <a:pPr>
                <a:spcBef>
                  <a:spcPct val="0"/>
                </a:spcBef>
              </a:pPr>
              <a:t>16</a:t>
            </a:fld>
            <a:endParaRPr lang="en-US" altLang="zh-TW">
              <a:latin typeface="Arial" charset="0"/>
            </a:endParaRPr>
          </a:p>
        </p:txBody>
      </p:sp>
      <p:sp>
        <p:nvSpPr>
          <p:cNvPr id="44037" name="日期版面配置區 4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zh-TW">
                <a:latin typeface="Arial" charset="0"/>
              </a:rPr>
              <a:t>2024/9/18</a:t>
            </a:r>
          </a:p>
        </p:txBody>
      </p:sp>
      <p:sp>
        <p:nvSpPr>
          <p:cNvPr id="44038" name="頁尾版面配置區 5"/>
          <p:cNvSpPr>
            <a:spLocks noGrp="1"/>
          </p:cNvSpPr>
          <p:nvPr>
            <p:ph type="ftr" sz="quarter" idx="4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r>
              <a:rPr lang="zh-TW" altLang="en-US">
                <a:latin typeface="Arial" charset="0"/>
              </a:rPr>
              <a:t>盧益祥</a:t>
            </a:r>
          </a:p>
        </p:txBody>
      </p:sp>
      <p:sp>
        <p:nvSpPr>
          <p:cNvPr id="44039" name="頁首版面配置區 6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>
              <a:spcBef>
                <a:spcPct val="0"/>
              </a:spcBef>
            </a:pPr>
            <a:r>
              <a:rPr lang="zh-TW" altLang="en-US">
                <a:latin typeface="Arial" charset="0"/>
              </a:rPr>
              <a:t>服務學習</a:t>
            </a:r>
          </a:p>
        </p:txBody>
      </p:sp>
    </p:spTree>
    <p:extLst>
      <p:ext uri="{BB962C8B-B14F-4D97-AF65-F5344CB8AC3E}">
        <p14:creationId xmlns:p14="http://schemas.microsoft.com/office/powerpoint/2010/main" val="18305877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5800" y="3197225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1676401"/>
            <a:ext cx="7772400" cy="1538286"/>
          </a:xfrm>
        </p:spPr>
        <p:txBody>
          <a:bodyPr anchor="b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214686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  <a:endParaRPr 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F64114-C9BD-4E99-A433-6B22EE981F05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888506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73025" y="6400800"/>
            <a:ext cx="3200400" cy="2841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5330825" y="6400800"/>
            <a:ext cx="3733800" cy="284163"/>
          </a:xfrm>
        </p:spPr>
        <p:txBody>
          <a:bodyPr/>
          <a:lstStyle>
            <a:lvl1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6673E9-5257-4B03-94D2-874F9D7BDEC2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4625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85800" y="3143250"/>
            <a:ext cx="7772400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3143248"/>
            <a:ext cx="7772400" cy="1362075"/>
          </a:xfrm>
        </p:spPr>
        <p:txBody>
          <a:bodyPr anchor="t"/>
          <a:lstStyle>
            <a:lvl1pPr algn="ctr">
              <a:defRPr sz="4000" b="0" cap="all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1643061"/>
            <a:ext cx="7772400" cy="1500187"/>
          </a:xfrm>
        </p:spPr>
        <p:txBody>
          <a:bodyPr anchor="b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6F2CC-8EBD-4C24-B5DC-DE902173AC56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3119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6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7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8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566F5A-F950-4617-9672-6866FDCCBC05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1073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  <a:lvl2pPr marL="457200" indent="0">
              <a:buNone/>
              <a:defRPr sz="20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2pPr>
            <a:lvl3pPr marL="914400" indent="0">
              <a:buNone/>
              <a:defRPr sz="18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3pPr>
            <a:lvl4pPr marL="13716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4pPr>
            <a:lvl5pPr marL="1828800" indent="0">
              <a:buNone/>
              <a:defRPr sz="1600" b="1">
                <a:effectLst>
                  <a:outerShdw blurRad="50800" dist="25400" dir="5400000" algn="tl" rotWithShape="0">
                    <a:srgbClr val="000000">
                      <a:alpha val="43137"/>
                    </a:srgbClr>
                  </a:outerShdw>
                </a:effectLst>
              </a:defRPr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8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9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10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E55A46-7CBA-442D-8A6C-EE8FC0D709F4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7755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4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5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6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CC7C14-CFB7-4336-B002-2C5430D6FD00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91907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81BF2A-9E64-4BA7-A082-A3D0195DA1E8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67806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786063" y="1054100"/>
            <a:ext cx="5903912" cy="17463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786050" y="228600"/>
            <a:ext cx="5900752" cy="842946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786050" y="1142984"/>
            <a:ext cx="5900750" cy="514353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5" y="1142984"/>
            <a:ext cx="2257408" cy="5143536"/>
          </a:xfrm>
        </p:spPr>
        <p:txBody>
          <a:bodyPr anchor="ctr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6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7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8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1126AF-BD67-4417-85C2-562156354576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2600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6400800" cy="685800"/>
          </a:xfrm>
        </p:spPr>
        <p:txBody>
          <a:bodyPr/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701552" y="1143000"/>
            <a:ext cx="7223248" cy="3980172"/>
          </a:xfrm>
          <a:prstGeom prst="roundRect">
            <a:avLst>
              <a:gd name="adj" fmla="val 18278"/>
            </a:avLst>
          </a:prstGeom>
          <a:solidFill>
            <a:schemeClr val="accent1">
              <a:tint val="40000"/>
            </a:schemeClr>
          </a:solidFill>
          <a:ln w="50800" cap="rnd">
            <a:gradFill flip="none" rotWithShape="1">
              <a:gsLst>
                <a:gs pos="0">
                  <a:schemeClr val="accent1">
                    <a:shade val="50000"/>
                  </a:schemeClr>
                </a:gs>
                <a:gs pos="20000">
                  <a:schemeClr val="accent2">
                    <a:shade val="50000"/>
                  </a:schemeClr>
                </a:gs>
                <a:gs pos="40000">
                  <a:schemeClr val="accent3">
                    <a:shade val="50000"/>
                  </a:schemeClr>
                </a:gs>
                <a:gs pos="60000">
                  <a:schemeClr val="accent4">
                    <a:shade val="50000"/>
                  </a:schemeClr>
                </a:gs>
                <a:gs pos="80000">
                  <a:schemeClr val="accent5">
                    <a:shade val="50000"/>
                  </a:schemeClr>
                </a:gs>
                <a:gs pos="100000">
                  <a:schemeClr val="accent6">
                    <a:shade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round/>
          </a:ln>
          <a:effectLst>
            <a:outerShdw blurRad="50800" dist="38100" dir="5400000" algn="tl" rotWithShape="0">
              <a:prstClr val="black">
                <a:alpha val="50000"/>
              </a:prst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362200" y="5410200"/>
            <a:ext cx="5657888" cy="804862"/>
          </a:xfrm>
        </p:spPr>
        <p:txBody>
          <a:bodyPr anchor="ctr"/>
          <a:lstStyle>
            <a:lvl1pPr marL="0" indent="0" algn="r">
              <a:buNone/>
              <a:defRPr sz="1200" b="0"/>
            </a:lvl1pPr>
            <a:lvl2pPr marL="457200" indent="0" algn="r">
              <a:buNone/>
              <a:defRPr sz="1200" b="0"/>
            </a:lvl2pPr>
            <a:lvl3pPr marL="914400" indent="0" algn="r">
              <a:buNone/>
              <a:defRPr sz="1200" b="0"/>
            </a:lvl3pPr>
            <a:lvl4pPr marL="1371600" indent="0" algn="r">
              <a:buNone/>
              <a:defRPr sz="1200" b="0"/>
            </a:lvl4pPr>
            <a:lvl5pPr marL="1828800" indent="0" algn="r">
              <a:buNone/>
              <a:defRPr sz="1200" b="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CF1E10-F212-4029-A178-0E02BCEA74E7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934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" y="1411288"/>
            <a:ext cx="8229600" cy="17462"/>
          </a:xfrm>
          <a:prstGeom prst="rect">
            <a:avLst/>
          </a:prstGeom>
          <a:gradFill>
            <a:gsLst>
              <a:gs pos="0">
                <a:schemeClr val="accent1">
                  <a:tint val="40000"/>
                  <a:alpha val="20000"/>
                </a:schemeClr>
              </a:gs>
              <a:gs pos="50000">
                <a:schemeClr val="accent1">
                  <a:alpha val="40000"/>
                </a:schemeClr>
              </a:gs>
              <a:gs pos="100000">
                <a:schemeClr val="accent1">
                  <a:tint val="40000"/>
                  <a:alpha val="5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zh-CN" altLang="en-US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17B791-4235-4CE8-9208-C5434292538D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5008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011882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011882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32F190-54F0-49C0-8CC0-F3EB8A4BCF3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7973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6678613"/>
            <a:ext cx="9144000" cy="179387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zh-CN" altLang="en-US"/>
          </a:p>
        </p:txBody>
      </p:sp>
      <p:sp>
        <p:nvSpPr>
          <p:cNvPr id="1027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  <a:endParaRPr lang="en-US" altLang="zh-TW"/>
          </a:p>
        </p:txBody>
      </p:sp>
      <p:sp>
        <p:nvSpPr>
          <p:cNvPr id="1028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68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76200" y="6400800"/>
            <a:ext cx="3200400" cy="284163"/>
          </a:xfrm>
          <a:prstGeom prst="rect">
            <a:avLst/>
          </a:prstGeom>
        </p:spPr>
        <p:txBody>
          <a:bodyPr vert="horz" rtlCol="0" anchor="b"/>
          <a:lstStyle>
            <a:lvl1pPr algn="l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2024/9/18</a:t>
            </a: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5334000" y="6400800"/>
            <a:ext cx="3733800" cy="284163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100">
                <a:solidFill>
                  <a:schemeClr val="tx2">
                    <a:lumMod val="75000"/>
                    <a:lumOff val="25000"/>
                  </a:schemeClr>
                </a:solidFill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4114800" y="6400800"/>
            <a:ext cx="914400" cy="284163"/>
          </a:xfrm>
          <a:prstGeom prst="rect">
            <a:avLst/>
          </a:prstGeom>
          <a:noFill/>
        </p:spPr>
        <p:txBody>
          <a:bodyPr vert="horz" wrap="square" lIns="45720" tIns="45720" rIns="4572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100">
                <a:solidFill>
                  <a:srgbClr val="636363"/>
                </a:solidFill>
              </a:defRPr>
            </a:lvl1pPr>
          </a:lstStyle>
          <a:p>
            <a:fld id="{11C035A7-2D92-4B08-87ED-8B4A09867BD4}" type="slidenum">
              <a:rPr lang="zh-TW" altLang="en-US"/>
              <a:pPr/>
              <a:t>‹#›</a:t>
            </a:fld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0" y="0"/>
            <a:ext cx="9144000" cy="107950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50000">
                <a:schemeClr val="accent1">
                  <a:tint val="2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0" scaled="1"/>
          </a:gra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kumimoji="0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888" r:id="rId1"/>
    <p:sldLayoutId id="2147484889" r:id="rId2"/>
    <p:sldLayoutId id="2147484890" r:id="rId3"/>
    <p:sldLayoutId id="2147484891" r:id="rId4"/>
    <p:sldLayoutId id="2147484892" r:id="rId5"/>
    <p:sldLayoutId id="2147484893" r:id="rId6"/>
    <p:sldLayoutId id="2147484894" r:id="rId7"/>
    <p:sldLayoutId id="2147484895" r:id="rId8"/>
    <p:sldLayoutId id="2147484896" r:id="rId9"/>
    <p:sldLayoutId id="2147484897" r:id="rId10"/>
    <p:sldLayoutId id="2147484887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  <a:ea typeface="微軟正黑體" pitchFamily="34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  <a:ea typeface="微軟正黑體" pitchFamily="34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  <a:ea typeface="微軟正黑體" pitchFamily="34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Franklin Gothic Medium" pitchFamily="34" charset="0"/>
          <a:ea typeface="微軟正黑體" pitchFamily="34" charset="-120"/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ß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Þ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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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 2" pitchFamily="18" charset="2"/>
        <a:buChar char="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tw.wrs.yahoo.com/_ylt=A3eg.xPC_ZtNAygAu5Bt1gt.;_ylu=X3oDMTBpZTByOGFiBHBvcwMyBHNlYwNzcgR2dGlkAw--/SIG=1ib2qoif3/EXP=1302097474/**http:/tw.image.search.yahoo.com/images/view?back=http://tw.image.search.yahoo.com/search/images?p=discussion&amp;js=1&amp;ni=21&amp;ei=UTF-8&amp;y=Search&amp;fr=yfp&amp;w=150&amp;h=150&amp;imgurl=www.troisiemevoie.com/troisiemevoie/images/discussion.jpg&amp;rurl=http://www.troisiemevoie.com/troisiemevoie/2006/06&amp;size=13k&amp;name=Discussion&amp;p=discussion&amp;oid=2763cf249a30f9ac&amp;fr2=&amp;no=2&amp;tt=48741868&amp;ni=21&amp;sigr=11i41itc7&amp;sigi=11p380hff&amp;sigb=12vrd1u5d&amp;.crumb=Kb142jO5YB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71500" y="1357313"/>
            <a:ext cx="8032750" cy="1000125"/>
          </a:xfrm>
        </p:spPr>
        <p:txBody>
          <a:bodyPr anchor="t">
            <a:normAutofit/>
          </a:bodyPr>
          <a:lstStyle/>
          <a:p>
            <a:pPr eaLnBrk="1" hangingPunct="1">
              <a:defRPr/>
            </a:pPr>
            <a:r>
              <a:rPr lang="zh-TW" altLang="en-US" sz="54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服務學習</a:t>
            </a:r>
          </a:p>
        </p:txBody>
      </p:sp>
      <p:sp>
        <p:nvSpPr>
          <p:cNvPr id="13313" name="副標題 2"/>
          <p:cNvSpPr>
            <a:spLocks noGrp="1"/>
          </p:cNvSpPr>
          <p:nvPr>
            <p:ph type="subTitle" idx="1"/>
          </p:nvPr>
        </p:nvSpPr>
        <p:spPr>
          <a:xfrm>
            <a:off x="4572000" y="3645025"/>
            <a:ext cx="4013200" cy="2736304"/>
          </a:xfrm>
        </p:spPr>
        <p:txBody>
          <a:bodyPr rtlCol="0">
            <a:normAutofit lnSpcReduction="100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3600" b="1" dirty="0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盧益祥</a:t>
            </a:r>
            <a:endParaRPr lang="en-US" altLang="zh-TW" sz="3600" b="1" dirty="0"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l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>
                <a:solidFill>
                  <a:srgbClr val="6A13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現任：企管系教師</a:t>
            </a:r>
            <a:endParaRPr lang="en-US" altLang="zh-TW" sz="2000" b="1" dirty="0">
              <a:solidFill>
                <a:srgbClr val="6A130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l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>
                <a:solidFill>
                  <a:srgbClr val="6A13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　　　臺北市立心慈善基金會董事</a:t>
            </a:r>
            <a:endParaRPr lang="en-US" altLang="zh-TW" sz="2000" b="1" dirty="0">
              <a:solidFill>
                <a:srgbClr val="6A130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l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>
                <a:solidFill>
                  <a:srgbClr val="6A13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經歷：專科進校課務組組長</a:t>
            </a:r>
            <a:endParaRPr lang="en-US" altLang="zh-TW" sz="2000" b="1" dirty="0">
              <a:solidFill>
                <a:srgbClr val="6A130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l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>
                <a:solidFill>
                  <a:srgbClr val="6A13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　　　專科進校註冊組組長</a:t>
            </a:r>
            <a:endParaRPr lang="en-US" altLang="zh-TW" sz="2000" b="1" dirty="0">
              <a:solidFill>
                <a:srgbClr val="6A130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l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>
                <a:solidFill>
                  <a:srgbClr val="6A13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　　　服務學習中心主任</a:t>
            </a:r>
            <a:endParaRPr lang="en-US" altLang="zh-TW" sz="2000" b="1" dirty="0">
              <a:solidFill>
                <a:srgbClr val="6A130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l" eaLnBrk="1" fontAlgn="auto" hangingPunct="1">
              <a:lnSpc>
                <a:spcPct val="90000"/>
              </a:lnSpc>
              <a:spcAft>
                <a:spcPts val="0"/>
              </a:spcAft>
              <a:defRPr/>
            </a:pPr>
            <a:r>
              <a:rPr lang="zh-TW" altLang="en-US" sz="2000" b="1" dirty="0">
                <a:solidFill>
                  <a:srgbClr val="6A13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　　　教學發展中心主任</a:t>
            </a:r>
            <a:endParaRPr lang="en-US" altLang="zh-TW" sz="2000" b="1" dirty="0">
              <a:solidFill>
                <a:srgbClr val="6A130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  <a:p>
            <a:pPr algn="l" eaLnBrk="1" fontAlgn="auto" hangingPunct="1">
              <a:lnSpc>
                <a:spcPct val="90000"/>
              </a:lnSpc>
              <a:spcAft>
                <a:spcPts val="0"/>
              </a:spcAft>
              <a:buFont typeface="Wingdings 2"/>
              <a:buNone/>
              <a:defRPr/>
            </a:pPr>
            <a:r>
              <a:rPr lang="zh-TW" altLang="en-US" sz="2000" b="1" dirty="0">
                <a:solidFill>
                  <a:srgbClr val="6A130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標楷體" pitchFamily="65" charset="-120"/>
                <a:ea typeface="標楷體" pitchFamily="65" charset="-120"/>
              </a:rPr>
              <a:t>　　　就業輔導組組長</a:t>
            </a:r>
            <a:endParaRPr lang="en-US" altLang="zh-TW" sz="2000" b="1" dirty="0">
              <a:solidFill>
                <a:srgbClr val="6A1302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>
          <a:xfrm>
            <a:off x="642938" y="428625"/>
            <a:ext cx="7924800" cy="928688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6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目錄</a:t>
            </a: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1763688" y="1484313"/>
            <a:ext cx="5689650" cy="4464967"/>
          </a:xfrm>
        </p:spPr>
        <p:txBody>
          <a:bodyPr/>
          <a:lstStyle/>
          <a:p>
            <a:pPr marL="0" indent="0" eaLnBrk="1" hangingPunct="1">
              <a:buSzPct val="100000"/>
              <a:buFont typeface="Wingdings 2" pitchFamily="18" charset="2"/>
              <a:buNone/>
            </a:pPr>
            <a:r>
              <a:rPr lang="zh-TW" altLang="en-US" sz="4800" b="1" dirty="0">
                <a:latin typeface="標楷體" pitchFamily="65" charset="-120"/>
                <a:ea typeface="標楷體" pitchFamily="65" charset="-120"/>
              </a:rPr>
              <a:t>壹、教育部為何推行</a:t>
            </a:r>
            <a:endParaRPr lang="en-US" altLang="zh-TW" sz="4800" b="1" dirty="0">
              <a:latin typeface="標楷體" pitchFamily="65" charset="-120"/>
              <a:ea typeface="標楷體" pitchFamily="65" charset="-120"/>
            </a:endParaRPr>
          </a:p>
          <a:p>
            <a:pPr marL="0" indent="0" eaLnBrk="1" hangingPunct="1">
              <a:buSzPct val="100000"/>
              <a:buFont typeface="Wingdings 2" pitchFamily="18" charset="2"/>
              <a:buNone/>
            </a:pPr>
            <a:r>
              <a:rPr lang="zh-TW" altLang="en-US" sz="4800" b="1" dirty="0">
                <a:latin typeface="標楷體" pitchFamily="65" charset="-120"/>
                <a:ea typeface="標楷體" pitchFamily="65" charset="-120"/>
              </a:rPr>
              <a:t>貳、課程的各項規定</a:t>
            </a:r>
            <a:endParaRPr lang="en-US" altLang="zh-TW" sz="4800" b="1" dirty="0">
              <a:latin typeface="標楷體" pitchFamily="65" charset="-120"/>
              <a:ea typeface="標楷體" pitchFamily="65" charset="-120"/>
            </a:endParaRPr>
          </a:p>
          <a:p>
            <a:pPr marL="0" indent="0" eaLnBrk="1" hangingPunct="1">
              <a:buSzPct val="100000"/>
              <a:buNone/>
            </a:pPr>
            <a:r>
              <a:rPr lang="zh-TW" altLang="en-US" sz="4800" b="1" dirty="0">
                <a:latin typeface="標楷體" pitchFamily="65" charset="-120"/>
                <a:ea typeface="標楷體" pitchFamily="65" charset="-120"/>
              </a:rPr>
              <a:t>參、服務的應有表現</a:t>
            </a:r>
            <a:endParaRPr lang="en-US" altLang="zh-TW" sz="4800" b="1" dirty="0">
              <a:latin typeface="標楷體" pitchFamily="65" charset="-120"/>
              <a:ea typeface="標楷體" pitchFamily="65" charset="-120"/>
            </a:endParaRPr>
          </a:p>
          <a:p>
            <a:pPr marL="0" indent="0" eaLnBrk="1" hangingPunct="1">
              <a:buSzPct val="100000"/>
              <a:buNone/>
            </a:pPr>
            <a:r>
              <a:rPr lang="zh-TW" altLang="en-US" sz="4800" b="1" dirty="0">
                <a:latin typeface="標楷體" pitchFamily="65" charset="-120"/>
                <a:ea typeface="標楷體" pitchFamily="65" charset="-120"/>
              </a:rPr>
              <a:t>肆、學習的評量觀摩</a:t>
            </a:r>
            <a:endParaRPr lang="en-US" altLang="zh-TW" sz="4800" b="1" dirty="0">
              <a:latin typeface="標楷體" pitchFamily="65" charset="-120"/>
              <a:ea typeface="標楷體" pitchFamily="65" charset="-120"/>
            </a:endParaRPr>
          </a:p>
          <a:p>
            <a:pPr marL="0" indent="0" eaLnBrk="1" hangingPunct="1">
              <a:buSzPct val="100000"/>
              <a:buNone/>
            </a:pPr>
            <a:r>
              <a:rPr lang="zh-TW" altLang="en-US" sz="4800" b="1" dirty="0">
                <a:latin typeface="標楷體" pitchFamily="65" charset="-120"/>
                <a:ea typeface="標楷體" pitchFamily="65" charset="-120"/>
              </a:rPr>
              <a:t>伍、持續的志願服務</a:t>
            </a:r>
            <a:endParaRPr lang="en-US" altLang="zh-TW" sz="4800" b="1" dirty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2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>
          <a:xfrm>
            <a:off x="642938" y="428625"/>
            <a:ext cx="7924800" cy="9286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6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壹、教育部為何推行</a:t>
            </a:r>
            <a:endParaRPr lang="zh-TW" altLang="en-US" sz="4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468313" y="1484312"/>
            <a:ext cx="8207375" cy="4752999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buSzPct val="100000"/>
              <a:buFont typeface="Wingdings 2" pitchFamily="18" charset="2"/>
              <a:buNone/>
              <a:defRPr/>
            </a:pPr>
            <a:r>
              <a:rPr lang="zh-TW" altLang="en-US" sz="4300" b="1" dirty="0">
                <a:latin typeface="標楷體" pitchFamily="65" charset="-120"/>
                <a:ea typeface="標楷體" pitchFamily="65" charset="-120"/>
              </a:rPr>
              <a:t>一、培養做好事情的態度</a:t>
            </a:r>
            <a:endParaRPr lang="en-US" altLang="zh-TW" sz="43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b="1" dirty="0"/>
              <a:t>認真做事、做好細節的人受企業重用，因為：</a:t>
            </a:r>
            <a:r>
              <a:rPr lang="en-US" altLang="zh-TW" b="1" dirty="0"/>
              <a:t/>
            </a:r>
            <a:br>
              <a:rPr lang="en-US" altLang="zh-TW" b="1" dirty="0"/>
            </a:br>
            <a:r>
              <a:rPr lang="zh-TW" altLang="en-US" b="1" u="sng" dirty="0"/>
              <a:t>小事做不好，大事做不了</a:t>
            </a:r>
            <a:r>
              <a:rPr lang="zh-TW" altLang="en-US" b="1" dirty="0"/>
              <a:t>。</a:t>
            </a:r>
            <a:endParaRPr lang="en-US" altLang="zh-TW" b="1" dirty="0"/>
          </a:p>
          <a:p>
            <a:pPr eaLnBrk="1" hangingPunct="1"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b="1" dirty="0"/>
              <a:t>成功典範</a:t>
            </a:r>
            <a:endParaRPr lang="en-US" altLang="zh-TW" b="1" dirty="0"/>
          </a:p>
          <a:p>
            <a:pPr marL="360363" lvl="1" indent="0" eaLnBrk="1" hangingPunct="1">
              <a:buSzPct val="100000"/>
              <a:buNone/>
              <a:defRPr/>
            </a:pPr>
            <a:r>
              <a:rPr lang="zh-TW" altLang="en-US" sz="3000" b="1" dirty="0"/>
              <a:t>嚴長壽：亞都麗緻集團前總裁，用</a:t>
            </a:r>
            <a:r>
              <a:rPr lang="zh-TW" altLang="en-US" sz="3000" b="1" u="sng" dirty="0"/>
              <a:t>垃圾桶哲學</a:t>
            </a:r>
            <a:r>
              <a:rPr lang="zh-TW" altLang="en-US" sz="3000" b="1" dirty="0"/>
              <a:t>主動幫助忙碌的同事並多方學習，</a:t>
            </a:r>
            <a:r>
              <a:rPr lang="zh-TW" altLang="en-US" sz="3000" b="1" u="sng" dirty="0"/>
              <a:t>七年</a:t>
            </a:r>
            <a:r>
              <a:rPr lang="zh-TW" altLang="en-US" sz="3000" b="1" dirty="0"/>
              <a:t>就從美國運通公司的</a:t>
            </a:r>
            <a:r>
              <a:rPr lang="zh-TW" altLang="en-US" sz="3000" b="1" u="sng" dirty="0"/>
              <a:t>傳達小弟</a:t>
            </a:r>
            <a:r>
              <a:rPr lang="zh-TW" altLang="en-US" sz="3000" b="1" dirty="0"/>
              <a:t>當上</a:t>
            </a:r>
            <a:r>
              <a:rPr lang="zh-TW" altLang="en-US" sz="3000" b="1" u="sng" dirty="0"/>
              <a:t>總裁</a:t>
            </a:r>
            <a:r>
              <a:rPr lang="zh-TW" altLang="en-US" sz="3000" b="1" dirty="0"/>
              <a:t>。（總裁獅子心）</a:t>
            </a:r>
            <a:endParaRPr lang="en-US" altLang="zh-TW" sz="3000" b="1" dirty="0"/>
          </a:p>
          <a:p>
            <a:pPr eaLnBrk="1" hangingPunct="1"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b="1" dirty="0"/>
              <a:t>企業用人：做比說更能證明態度，人力銀行調查顯示，企業將社會服務經歷列入求才的十大條件。</a:t>
            </a:r>
            <a:endParaRPr lang="en-US" altLang="zh-TW" b="1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3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>
          <a:xfrm>
            <a:off x="571500" y="500063"/>
            <a:ext cx="7924800" cy="8778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6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壹、教育部為何推行</a:t>
            </a:r>
            <a:endParaRPr lang="zh-TW" altLang="en-US" sz="4000" b="1" dirty="0">
              <a:solidFill>
                <a:srgbClr val="C0000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638175" y="1477963"/>
            <a:ext cx="7858125" cy="4822825"/>
          </a:xfrm>
        </p:spPr>
        <p:txBody>
          <a:bodyPr>
            <a:normAutofit fontScale="85000" lnSpcReduction="20000"/>
          </a:bodyPr>
          <a:lstStyle/>
          <a:p>
            <a:pPr marL="0" indent="0" eaLnBrk="1" hangingPunct="1">
              <a:buSzPct val="100000"/>
              <a:buFont typeface="Wingdings 2" pitchFamily="18" charset="2"/>
              <a:buNone/>
              <a:defRPr/>
            </a:pPr>
            <a:r>
              <a:rPr lang="zh-TW" altLang="en-US" sz="4700" b="1" dirty="0">
                <a:latin typeface="標楷體" pitchFamily="65" charset="-120"/>
                <a:ea typeface="標楷體" pitchFamily="65" charset="-120"/>
              </a:rPr>
              <a:t>二、從服務找興趣、培養能力</a:t>
            </a:r>
            <a:endParaRPr lang="en-US" altLang="zh-TW" sz="47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lnSpc>
                <a:spcPct val="110000"/>
              </a:lnSpc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sz="3600" b="1" dirty="0"/>
              <a:t>興趣、專長和服務有什麼差別？</a:t>
            </a:r>
            <a:endParaRPr lang="en-US" altLang="zh-TW" sz="3600" b="1" dirty="0"/>
          </a:p>
          <a:p>
            <a:pPr eaLnBrk="1" hangingPunct="1">
              <a:lnSpc>
                <a:spcPct val="110000"/>
              </a:lnSpc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sz="3600" b="1" dirty="0"/>
              <a:t>興趣是自己想做的事</a:t>
            </a:r>
            <a:r>
              <a:rPr lang="en-US" altLang="zh-TW" sz="3600" b="1" dirty="0"/>
              <a:t/>
            </a:r>
            <a:br>
              <a:rPr lang="en-US" altLang="zh-TW" sz="3600" b="1" dirty="0"/>
            </a:br>
            <a:r>
              <a:rPr lang="zh-TW" altLang="en-US" sz="3600" b="1" dirty="0"/>
              <a:t>專長是做得比別人好的事</a:t>
            </a:r>
            <a:r>
              <a:rPr lang="en-US" altLang="zh-TW" sz="3600" b="1" dirty="0"/>
              <a:t/>
            </a:r>
            <a:br>
              <a:rPr lang="en-US" altLang="zh-TW" sz="3600" b="1" dirty="0"/>
            </a:br>
            <a:r>
              <a:rPr lang="zh-TW" altLang="en-US" sz="3600" b="1" dirty="0"/>
              <a:t>服務是做好別人的事</a:t>
            </a:r>
            <a:endParaRPr lang="en-US" altLang="zh-TW" sz="3600" b="1" dirty="0"/>
          </a:p>
          <a:p>
            <a:pPr eaLnBrk="1" hangingPunct="1">
              <a:lnSpc>
                <a:spcPct val="110000"/>
              </a:lnSpc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sz="3600" b="1" dirty="0"/>
              <a:t>老闆發薪水和顧客付錢時，不會考慮上面的哪一項？</a:t>
            </a:r>
            <a:endParaRPr lang="en-US" altLang="zh-TW" sz="3600" b="1" dirty="0"/>
          </a:p>
          <a:p>
            <a:pPr eaLnBrk="1" hangingPunct="1">
              <a:lnSpc>
                <a:spcPct val="110000"/>
              </a:lnSpc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sz="3600" b="1" dirty="0"/>
              <a:t>工作是用</a:t>
            </a:r>
            <a:r>
              <a:rPr lang="zh-TW" altLang="en-US" sz="3600" b="1" u="sng" dirty="0"/>
              <a:t>專長</a:t>
            </a:r>
            <a:r>
              <a:rPr lang="zh-TW" altLang="en-US" sz="3600" b="1" dirty="0"/>
              <a:t>為眾人</a:t>
            </a:r>
            <a:r>
              <a:rPr lang="zh-TW" altLang="en-US" sz="3600" b="1" u="sng" dirty="0"/>
              <a:t>服務</a:t>
            </a:r>
            <a:r>
              <a:rPr lang="zh-TW" altLang="en-US" sz="3600" b="1" dirty="0"/>
              <a:t>，先做好每件事情，再從過程中找出做得比別人好、自己想做的事情</a:t>
            </a:r>
            <a:r>
              <a:rPr lang="en-US" altLang="zh-TW" sz="3600" b="1" dirty="0"/>
              <a:t>‧</a:t>
            </a:r>
            <a:endParaRPr lang="zh-TW" altLang="en-US" sz="3600" b="1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4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>
          <a:xfrm>
            <a:off x="611188" y="404813"/>
            <a:ext cx="7924800" cy="8778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6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壹、教育部為何推行</a:t>
            </a: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415925" y="1484313"/>
            <a:ext cx="8337550" cy="4681537"/>
          </a:xfrm>
        </p:spPr>
        <p:txBody>
          <a:bodyPr>
            <a:normAutofit/>
          </a:bodyPr>
          <a:lstStyle/>
          <a:p>
            <a:pPr marL="0" indent="0" eaLnBrk="1" hangingPunct="1">
              <a:buSzPct val="100000"/>
              <a:buFont typeface="Wingdings 2" pitchFamily="18" charset="2"/>
              <a:buNone/>
              <a:defRPr/>
            </a:pPr>
            <a:r>
              <a:rPr lang="zh-TW" altLang="en-US" sz="4000" b="1" dirty="0">
                <a:latin typeface="標楷體" pitchFamily="65" charset="-120"/>
                <a:ea typeface="標楷體" pitchFamily="65" charset="-120"/>
              </a:rPr>
              <a:t>三、提升學習成效</a:t>
            </a:r>
            <a:endParaRPr lang="en-US" altLang="zh-TW" sz="4000" b="1" dirty="0"/>
          </a:p>
          <a:p>
            <a:pPr marL="0" indent="357188" eaLnBrk="1" hangingPunct="1">
              <a:buSzPct val="100000"/>
              <a:buNone/>
              <a:defRPr/>
            </a:pPr>
            <a:r>
              <a:rPr lang="zh-TW" altLang="en-US" b="1" dirty="0"/>
              <a:t>體驗式學習要求在現實情境中執行，以</a:t>
            </a:r>
            <a:r>
              <a:rPr lang="zh-TW" altLang="zh-TW" b="1" dirty="0"/>
              <a:t>了解</a:t>
            </a:r>
            <a:r>
              <a:rPr lang="zh-TW" altLang="en-US" b="1" dirty="0"/>
              <a:t>及學習：</a:t>
            </a:r>
            <a:endParaRPr lang="en-US" altLang="zh-TW" b="1" dirty="0"/>
          </a:p>
          <a:p>
            <a:pPr marL="1160463" indent="-339725" eaLnBrk="1" hangingPunct="1">
              <a:buSzPct val="100000"/>
              <a:buFont typeface="+mj-lt"/>
              <a:buAutoNum type="arabicPeriod"/>
              <a:defRPr/>
            </a:pPr>
            <a:r>
              <a:rPr lang="zh-TW" altLang="en-US" b="1" dirty="0"/>
              <a:t>分析問題的真正需求</a:t>
            </a:r>
            <a:endParaRPr lang="en-US" altLang="zh-TW" b="1" dirty="0"/>
          </a:p>
          <a:p>
            <a:pPr marL="1160463" indent="-339725" eaLnBrk="1" hangingPunct="1">
              <a:buSzPct val="100000"/>
              <a:buFont typeface="+mj-lt"/>
              <a:buAutoNum type="arabicPeriod"/>
              <a:defRPr/>
            </a:pPr>
            <a:r>
              <a:rPr lang="zh-TW" altLang="en-US" b="1" dirty="0"/>
              <a:t>有效解決問題</a:t>
            </a:r>
          </a:p>
          <a:p>
            <a:pPr marL="1160463" indent="-339725" eaLnBrk="1" hangingPunct="1">
              <a:buSzPct val="100000"/>
              <a:buFont typeface="+mj-lt"/>
              <a:buAutoNum type="arabicPeriod"/>
              <a:defRPr/>
            </a:pPr>
            <a:r>
              <a:rPr lang="zh-TW" altLang="zh-TW" b="1" dirty="0"/>
              <a:t>探索</a:t>
            </a:r>
            <a:r>
              <a:rPr lang="zh-TW" altLang="en-US" b="1" dirty="0"/>
              <a:t>個人</a:t>
            </a:r>
            <a:r>
              <a:rPr lang="zh-TW" altLang="zh-TW" b="1" dirty="0"/>
              <a:t>性向</a:t>
            </a:r>
            <a:r>
              <a:rPr lang="zh-TW" altLang="en-US" b="1" dirty="0"/>
              <a:t>及學習成長</a:t>
            </a:r>
            <a:endParaRPr lang="en-US" altLang="zh-TW" b="1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5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>
          <a:xfrm>
            <a:off x="609600" y="417513"/>
            <a:ext cx="7924800" cy="877887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6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壹、教育部為何推行</a:t>
            </a: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395288" y="1412875"/>
            <a:ext cx="8429625" cy="4968875"/>
          </a:xfrm>
        </p:spPr>
        <p:txBody>
          <a:bodyPr>
            <a:normAutofit fontScale="85000" lnSpcReduction="10000"/>
          </a:bodyPr>
          <a:lstStyle/>
          <a:p>
            <a:pPr marL="0" indent="0" eaLnBrk="1" hangingPunct="1">
              <a:buSzPct val="100000"/>
              <a:buFont typeface="Wingdings 2" pitchFamily="18" charset="2"/>
              <a:buNone/>
              <a:defRPr/>
            </a:pPr>
            <a:r>
              <a:rPr lang="zh-TW" altLang="en-US" sz="3800" b="1" dirty="0">
                <a:latin typeface="標楷體" pitchFamily="65" charset="-120"/>
                <a:ea typeface="標楷體" pitchFamily="65" charset="-120"/>
              </a:rPr>
              <a:t>四、各類機構的推行</a:t>
            </a:r>
            <a:endParaRPr lang="en-US" altLang="zh-TW" sz="3800" b="1" dirty="0"/>
          </a:p>
          <a:p>
            <a:pPr eaLnBrk="1" hangingPunct="1"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b="1" dirty="0"/>
              <a:t>美國人約</a:t>
            </a:r>
            <a:r>
              <a:rPr lang="en-US" altLang="zh-TW" b="1" dirty="0"/>
              <a:t>24.9%</a:t>
            </a:r>
            <a:r>
              <a:rPr lang="zh-TW" altLang="en-US" b="1" dirty="0"/>
              <a:t>擔任志工，日本</a:t>
            </a:r>
            <a:r>
              <a:rPr lang="en-US" altLang="zh-TW" b="1" dirty="0"/>
              <a:t>26.3%</a:t>
            </a:r>
            <a:r>
              <a:rPr lang="zh-TW" altLang="en-US" b="1" dirty="0"/>
              <a:t>、台灣</a:t>
            </a:r>
            <a:r>
              <a:rPr lang="en-US" altLang="zh-TW" b="1" dirty="0"/>
              <a:t>22.8%</a:t>
            </a:r>
            <a:r>
              <a:rPr lang="zh-TW" altLang="en-US" b="1" dirty="0"/>
              <a:t>，南韓、德國、加拿大、芬蘭、義大利、奧地利、葡萄牙、南非等國也都有志願服務的組織。</a:t>
            </a:r>
            <a:endParaRPr lang="en-US" altLang="zh-TW" b="1" dirty="0"/>
          </a:p>
          <a:p>
            <a:pPr eaLnBrk="1" hangingPunct="1"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b="1" dirty="0"/>
              <a:t>紅十字會和紅新月聯合會等國際志工組織，擁有來自</a:t>
            </a:r>
            <a:r>
              <a:rPr lang="en-US" altLang="zh-TW" b="1" dirty="0"/>
              <a:t>178</a:t>
            </a:r>
            <a:r>
              <a:rPr lang="zh-TW" altLang="en-US" b="1" dirty="0"/>
              <a:t>國的</a:t>
            </a:r>
            <a:r>
              <a:rPr lang="en-US" altLang="zh-TW" b="1" dirty="0"/>
              <a:t>1</a:t>
            </a:r>
            <a:r>
              <a:rPr lang="zh-TW" altLang="en-US" b="1" dirty="0"/>
              <a:t>億</a:t>
            </a:r>
            <a:r>
              <a:rPr lang="en-US" altLang="zh-TW" b="1" dirty="0"/>
              <a:t>5</a:t>
            </a:r>
            <a:r>
              <a:rPr lang="zh-TW" altLang="en-US" b="1" dirty="0"/>
              <a:t>百萬名志工。</a:t>
            </a:r>
            <a:endParaRPr lang="en-US" altLang="zh-TW" b="1" dirty="0"/>
          </a:p>
          <a:p>
            <a:pPr eaLnBrk="1" hangingPunct="1"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b="1" dirty="0"/>
              <a:t>美國加州克勞維斯市的企業家，指導高中生用資訊科技解決社區問題，學生發明盲人用的超音波枴杖</a:t>
            </a:r>
            <a:r>
              <a:rPr lang="en-US" altLang="zh-TW" b="1" dirty="0"/>
              <a:t>……</a:t>
            </a:r>
            <a:r>
              <a:rPr lang="zh-TW" altLang="en-US" b="1" dirty="0"/>
              <a:t>等可銷售的新產品。</a:t>
            </a:r>
          </a:p>
          <a:p>
            <a:pPr eaLnBrk="1" hangingPunct="1"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zh-TW" b="1" dirty="0"/>
              <a:t>美</a:t>
            </a:r>
            <a:r>
              <a:rPr lang="zh-TW" altLang="en-US" b="1" dirty="0"/>
              <a:t>國哈佛、史丹佛、耶魯、哥倫比亞、杜克等</a:t>
            </a:r>
            <a:r>
              <a:rPr lang="en-US" altLang="zh-TW" b="1" dirty="0"/>
              <a:t>90</a:t>
            </a:r>
            <a:r>
              <a:rPr lang="zh-TW" altLang="zh-TW" b="1" dirty="0"/>
              <a:t>所大學設社</a:t>
            </a:r>
            <a:r>
              <a:rPr lang="zh-TW" altLang="en-US" b="1" dirty="0"/>
              <a:t>會</a:t>
            </a:r>
            <a:r>
              <a:rPr lang="zh-TW" altLang="zh-TW" b="1" dirty="0"/>
              <a:t>企</a:t>
            </a:r>
            <a:r>
              <a:rPr lang="zh-TW" altLang="en-US" b="1" dirty="0"/>
              <a:t>業</a:t>
            </a:r>
            <a:r>
              <a:rPr lang="zh-TW" altLang="zh-TW" b="1" dirty="0"/>
              <a:t>課程或中心，鼓勵學生跨科系合作</a:t>
            </a:r>
            <a:r>
              <a:rPr lang="zh-TW" altLang="en-US" b="1" dirty="0"/>
              <a:t>，</a:t>
            </a:r>
            <a:r>
              <a:rPr lang="zh-TW" altLang="zh-TW" b="1" dirty="0"/>
              <a:t>為開發中國家人民等設計產品</a:t>
            </a:r>
            <a:r>
              <a:rPr lang="en-US" altLang="zh-TW" b="1" dirty="0"/>
              <a:t>‧</a:t>
            </a:r>
            <a:endParaRPr lang="zh-TW" altLang="en-US" b="1" dirty="0"/>
          </a:p>
          <a:p>
            <a:pPr eaLnBrk="1" hangingPunct="1">
              <a:buSzPct val="100000"/>
              <a:buFont typeface="Wingdings" panose="05000000000000000000" pitchFamily="2" charset="2"/>
              <a:buChar char="l"/>
              <a:defRPr/>
            </a:pPr>
            <a:endParaRPr lang="en-US" altLang="zh-TW" b="1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2024/93/4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6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>
          <a:xfrm>
            <a:off x="611188" y="333375"/>
            <a:ext cx="7924800" cy="877888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60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貳、課程的各項規定</a:t>
            </a: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534988" y="1341438"/>
            <a:ext cx="8001000" cy="4535487"/>
          </a:xfrm>
        </p:spPr>
        <p:txBody>
          <a:bodyPr/>
          <a:lstStyle/>
          <a:p>
            <a:pPr eaLnBrk="1" hangingPunct="1">
              <a:buSzPct val="100000"/>
              <a:buFont typeface="Wingdings" pitchFamily="2" charset="2"/>
              <a:buChar char="l"/>
            </a:pPr>
            <a:r>
              <a:rPr lang="zh-TW" altLang="en-US" sz="3400" b="1" dirty="0"/>
              <a:t>目的：在服務中</a:t>
            </a:r>
            <a:r>
              <a:rPr lang="zh-TW" altLang="en-US" sz="3400" b="1" u="sng" dirty="0"/>
              <a:t>學習</a:t>
            </a:r>
            <a:r>
              <a:rPr lang="zh-TW" altLang="en-US" sz="3400" b="1" dirty="0"/>
              <a:t>，使自己更</a:t>
            </a:r>
            <a:r>
              <a:rPr lang="zh-TW" altLang="en-US" sz="3400" b="1" u="sng" dirty="0"/>
              <a:t>有能力服務</a:t>
            </a:r>
            <a:r>
              <a:rPr lang="zh-TW" altLang="en-US" sz="3400" b="1" dirty="0"/>
              <a:t>，為日後從事</a:t>
            </a:r>
            <a:r>
              <a:rPr lang="zh-TW" altLang="en-US" sz="3400" b="1" u="sng" dirty="0"/>
              <a:t>志願服務</a:t>
            </a:r>
            <a:r>
              <a:rPr lang="zh-TW" altLang="en-US" sz="3400" b="1" dirty="0"/>
              <a:t>及</a:t>
            </a:r>
            <a:r>
              <a:rPr lang="zh-TW" altLang="en-US" sz="3400" b="1" u="sng" dirty="0"/>
              <a:t>專業服務</a:t>
            </a:r>
            <a:r>
              <a:rPr lang="zh-TW" altLang="en-US" sz="3400" b="1" dirty="0"/>
              <a:t>建立</a:t>
            </a:r>
            <a:r>
              <a:rPr lang="zh-TW" altLang="en-US" sz="3400" b="1" u="sng" dirty="0"/>
              <a:t>基礎</a:t>
            </a:r>
            <a:r>
              <a:rPr lang="zh-TW" altLang="en-US" sz="3400" b="1" dirty="0"/>
              <a:t>，讓更多人從事服務工作。</a:t>
            </a:r>
            <a:endParaRPr lang="en-US" altLang="zh-TW" sz="3400" b="1" dirty="0"/>
          </a:p>
          <a:p>
            <a:pPr eaLnBrk="1" hangingPunct="1">
              <a:buSzPct val="100000"/>
              <a:buFont typeface="Wingdings" pitchFamily="2" charset="2"/>
              <a:buChar char="l"/>
            </a:pPr>
            <a:r>
              <a:rPr lang="zh-TW" altLang="en-US" sz="3400" b="1" dirty="0"/>
              <a:t>做法：依據</a:t>
            </a:r>
            <a:r>
              <a:rPr lang="zh-TW" altLang="en-US" sz="3400" b="1" u="sng" dirty="0"/>
              <a:t>服務學習的實施步驟</a:t>
            </a:r>
            <a:r>
              <a:rPr lang="zh-TW" altLang="en-US" sz="3400" b="1" dirty="0"/>
              <a:t>，教導服務的正確觀念和方法。</a:t>
            </a:r>
            <a:endParaRPr lang="en-US" altLang="zh-TW" sz="3400" b="1" dirty="0"/>
          </a:p>
          <a:p>
            <a:pPr eaLnBrk="1" hangingPunct="1">
              <a:buSzPct val="100000"/>
              <a:buFont typeface="Wingdings" pitchFamily="2" charset="2"/>
              <a:buChar char="l"/>
            </a:pPr>
            <a:r>
              <a:rPr lang="zh-TW" altLang="en-US" sz="3400" b="1" dirty="0"/>
              <a:t>機構期望：補充不足的基層人力，並希望學生</a:t>
            </a:r>
            <a:r>
              <a:rPr lang="zh-TW" altLang="en-US" sz="3400" b="1" u="sng" dirty="0"/>
              <a:t>持續關心</a:t>
            </a:r>
            <a:r>
              <a:rPr lang="zh-TW" altLang="en-US" sz="3400" b="1" dirty="0"/>
              <a:t>弱勢族群及社會議題。</a:t>
            </a:r>
            <a:endParaRPr lang="en-US" altLang="zh-TW" sz="3400" b="1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標題 1"/>
          <p:cNvSpPr>
            <a:spLocks noGrp="1"/>
          </p:cNvSpPr>
          <p:nvPr>
            <p:ph type="title"/>
          </p:nvPr>
        </p:nvSpPr>
        <p:spPr>
          <a:xfrm>
            <a:off x="692150" y="328613"/>
            <a:ext cx="7673975" cy="877887"/>
          </a:xfrm>
        </p:spPr>
        <p:txBody>
          <a:bodyPr/>
          <a:lstStyle/>
          <a:p>
            <a:pPr eaLnBrk="1" hangingPunct="1"/>
            <a:r>
              <a:rPr lang="zh-TW" altLang="en-US" sz="5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貳、課程的各項規定</a:t>
            </a: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561975" y="1412875"/>
            <a:ext cx="7940675" cy="4927600"/>
          </a:xfrm>
        </p:spPr>
        <p:txBody>
          <a:bodyPr/>
          <a:lstStyle/>
          <a:p>
            <a:pPr marL="0" indent="0" eaLnBrk="1" hangingPunct="1">
              <a:buSzPct val="100000"/>
              <a:buNone/>
            </a:pPr>
            <a:r>
              <a:rPr lang="zh-TW" altLang="en-US" sz="4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課程的類別</a:t>
            </a:r>
            <a:endParaRPr lang="en-US" altLang="zh-TW" sz="4000" b="1" dirty="0">
              <a:solidFill>
                <a:srgbClr val="000000"/>
              </a:solidFill>
            </a:endParaRPr>
          </a:p>
          <a:p>
            <a:pPr marL="357188" indent="-357188" eaLnBrk="1" hangingPunct="1">
              <a:buSzPct val="100000"/>
              <a:buFont typeface="Franklin Gothic Medium" pitchFamily="34" charset="0"/>
              <a:buAutoNum type="arabicPeriod"/>
            </a:pPr>
            <a:r>
              <a:rPr lang="zh-TW" altLang="en-US" sz="3600" b="1" dirty="0"/>
              <a:t>「</a:t>
            </a:r>
            <a:r>
              <a:rPr lang="zh-TW" altLang="en-US" sz="3600" b="1" dirty="0">
                <a:solidFill>
                  <a:srgbClr val="C00000"/>
                </a:solidFill>
              </a:rPr>
              <a:t>服務學習</a:t>
            </a:r>
            <a:r>
              <a:rPr lang="zh-TW" altLang="en-US" sz="3600" b="1" dirty="0"/>
              <a:t>」</a:t>
            </a:r>
            <a:r>
              <a:rPr lang="zh-TW" altLang="en-US" sz="3600" b="1" u="sng" dirty="0"/>
              <a:t>五專</a:t>
            </a:r>
            <a:r>
              <a:rPr lang="zh-TW" altLang="en-US" sz="3600" b="1" dirty="0"/>
              <a:t>課程：</a:t>
            </a:r>
            <a:r>
              <a:rPr lang="zh-TW" altLang="en-US" sz="3600" b="1" u="sng" dirty="0"/>
              <a:t>新生</a:t>
            </a:r>
            <a:r>
              <a:rPr lang="zh-TW" altLang="en-US" sz="3600" b="1" dirty="0"/>
              <a:t>在校園從事行政協助和整潔的服務。</a:t>
            </a:r>
            <a:endParaRPr lang="en-US" altLang="zh-TW" sz="3600" b="1" dirty="0"/>
          </a:p>
          <a:p>
            <a:pPr marL="357188" indent="-357188" eaLnBrk="1" hangingPunct="1">
              <a:buSzPct val="100000"/>
              <a:buFont typeface="Franklin Gothic Medium" pitchFamily="34" charset="0"/>
              <a:buAutoNum type="arabicPeriod"/>
            </a:pPr>
            <a:r>
              <a:rPr lang="zh-TW" altLang="en-US" sz="3600" b="1" dirty="0"/>
              <a:t>「</a:t>
            </a:r>
            <a:r>
              <a:rPr lang="zh-TW" altLang="en-US" sz="3600" b="1" dirty="0">
                <a:solidFill>
                  <a:srgbClr val="C00000"/>
                </a:solidFill>
              </a:rPr>
              <a:t>服務學習</a:t>
            </a:r>
            <a:r>
              <a:rPr lang="zh-TW" altLang="en-US" sz="3600" b="1" dirty="0"/>
              <a:t>」</a:t>
            </a:r>
            <a:r>
              <a:rPr lang="zh-TW" altLang="en-US" sz="3600" b="1" u="sng" dirty="0"/>
              <a:t>大學</a:t>
            </a:r>
            <a:r>
              <a:rPr lang="zh-TW" altLang="en-US" sz="3600" b="1" dirty="0"/>
              <a:t>課程：</a:t>
            </a:r>
            <a:r>
              <a:rPr lang="zh-TW" altLang="en-US" sz="3600" b="1" u="sng" dirty="0"/>
              <a:t>新生</a:t>
            </a:r>
            <a:r>
              <a:rPr lang="zh-TW" altLang="en-US" sz="3600" b="1" dirty="0"/>
              <a:t>到校外為社會福利機構做服務。</a:t>
            </a:r>
            <a:endParaRPr lang="en-US" altLang="zh-TW" sz="3600" b="1" dirty="0"/>
          </a:p>
          <a:p>
            <a:pPr marL="357188" indent="-357188" eaLnBrk="1" hangingPunct="1">
              <a:buSzPct val="100000"/>
              <a:buFont typeface="Franklin Gothic Medium" pitchFamily="34" charset="0"/>
              <a:buAutoNum type="arabicPeriod"/>
            </a:pPr>
            <a:r>
              <a:rPr lang="zh-TW" altLang="en-US" sz="3600" b="1" dirty="0">
                <a:solidFill>
                  <a:srgbClr val="C00000"/>
                </a:solidFill>
              </a:rPr>
              <a:t>融入型</a:t>
            </a:r>
            <a:r>
              <a:rPr lang="zh-TW" altLang="en-US" sz="3600" b="1" dirty="0"/>
              <a:t>課程：應用</a:t>
            </a:r>
            <a:r>
              <a:rPr lang="zh-TW" altLang="en-US" sz="3600" b="1" u="sng" dirty="0"/>
              <a:t>通識課程</a:t>
            </a:r>
            <a:r>
              <a:rPr lang="zh-TW" altLang="en-US" sz="3600" b="1" dirty="0"/>
              <a:t>或各科</a:t>
            </a:r>
            <a:r>
              <a:rPr lang="zh-TW" altLang="en-US" sz="3600" b="1" u="sng" dirty="0"/>
              <a:t>專業課程</a:t>
            </a:r>
            <a:r>
              <a:rPr lang="zh-TW" altLang="en-US" sz="3600" b="1" dirty="0"/>
              <a:t>的專業知能做服務。</a:t>
            </a:r>
            <a:endParaRPr lang="en-US" altLang="zh-TW" sz="3600" b="1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8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標題 1"/>
          <p:cNvSpPr>
            <a:spLocks noGrp="1"/>
          </p:cNvSpPr>
          <p:nvPr>
            <p:ph type="title"/>
          </p:nvPr>
        </p:nvSpPr>
        <p:spPr>
          <a:xfrm>
            <a:off x="755650" y="476250"/>
            <a:ext cx="7704138" cy="719138"/>
          </a:xfrm>
        </p:spPr>
        <p:txBody>
          <a:bodyPr/>
          <a:lstStyle/>
          <a:p>
            <a:pPr eaLnBrk="1" hangingPunct="1"/>
            <a:r>
              <a:rPr lang="zh-TW" altLang="en-US" sz="5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貳、課程的各項規定</a:t>
            </a: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766763" y="1484313"/>
            <a:ext cx="7578725" cy="4573587"/>
          </a:xfrm>
        </p:spPr>
        <p:txBody>
          <a:bodyPr>
            <a:normAutofit lnSpcReduction="10000"/>
          </a:bodyPr>
          <a:lstStyle/>
          <a:p>
            <a:pPr eaLnBrk="1" hangingPunct="1"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sz="4000" b="1" dirty="0">
                <a:solidFill>
                  <a:srgbClr val="C00000"/>
                </a:solidFill>
              </a:rPr>
              <a:t>課程規定</a:t>
            </a:r>
            <a:r>
              <a:rPr lang="zh-TW" altLang="en-US" sz="4000" b="1" dirty="0">
                <a:solidFill>
                  <a:srgbClr val="000000"/>
                </a:solidFill>
              </a:rPr>
              <a:t>：必修</a:t>
            </a:r>
            <a:r>
              <a:rPr lang="zh-TW" altLang="en-US" sz="4000" b="1" dirty="0"/>
              <a:t>、</a:t>
            </a:r>
            <a:r>
              <a:rPr lang="zh-TW" altLang="en-US" sz="4000" b="1" u="sng" dirty="0"/>
              <a:t>畢業門檻</a:t>
            </a:r>
            <a:r>
              <a:rPr lang="zh-TW" altLang="en-US" sz="4000" b="1" dirty="0"/>
              <a:t>，</a:t>
            </a:r>
            <a:r>
              <a:rPr lang="zh-TW" altLang="en-US" sz="4000" b="1" u="sng" dirty="0"/>
              <a:t>未做滿規定時數</a:t>
            </a:r>
            <a:r>
              <a:rPr lang="zh-TW" altLang="en-US" sz="4000" b="1" dirty="0"/>
              <a:t>者需</a:t>
            </a:r>
            <a:r>
              <a:rPr lang="zh-TW" altLang="en-US" sz="4000" b="1" u="sng" dirty="0"/>
              <a:t>重修</a:t>
            </a:r>
            <a:r>
              <a:rPr lang="zh-TW" altLang="en-US" sz="4000" b="1" dirty="0"/>
              <a:t>。</a:t>
            </a:r>
            <a:endParaRPr lang="en-US" altLang="zh-TW" sz="4000" b="1" dirty="0"/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sz="4000" b="1" dirty="0">
                <a:solidFill>
                  <a:srgbClr val="000000"/>
                </a:solidFill>
              </a:rPr>
              <a:t>服務時數</a:t>
            </a:r>
            <a:r>
              <a:rPr lang="zh-TW" altLang="en-US" sz="4000" b="1" dirty="0"/>
              <a:t>應自我控管，</a:t>
            </a:r>
            <a:r>
              <a:rPr lang="zh-TW" altLang="en-US" sz="4000" b="1" u="sng" dirty="0"/>
              <a:t>行政服務</a:t>
            </a:r>
            <a:r>
              <a:rPr lang="zh-TW" altLang="en-US" sz="4000" b="1" dirty="0"/>
              <a:t>做滿</a:t>
            </a:r>
            <a:r>
              <a:rPr lang="en-US" altLang="zh-TW" sz="4000" b="1" u="sng">
                <a:ea typeface="新細明體" panose="02020500000000000000" pitchFamily="18" charset="-120"/>
              </a:rPr>
              <a:t>15</a:t>
            </a:r>
            <a:r>
              <a:rPr lang="zh-TW" altLang="en-US" sz="4000" b="1" u="sng"/>
              <a:t>小時</a:t>
            </a:r>
            <a:r>
              <a:rPr lang="zh-TW" altLang="en-US" sz="4000" b="1" dirty="0"/>
              <a:t>。</a:t>
            </a:r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sz="4000" b="1" dirty="0"/>
              <a:t>每一次服務結束前，應填寫</a:t>
            </a:r>
            <a:r>
              <a:rPr lang="zh-TW" altLang="en-US" sz="4000" b="1" u="sng" dirty="0">
                <a:solidFill>
                  <a:srgbClr val="000000"/>
                </a:solidFill>
              </a:rPr>
              <a:t>服務學習紀錄單</a:t>
            </a:r>
            <a:r>
              <a:rPr lang="zh-TW" altLang="en-US" sz="4000" b="1" dirty="0"/>
              <a:t>，並由老師簽名確認。</a:t>
            </a:r>
            <a:endParaRPr lang="en-US" altLang="zh-TW" sz="4000" b="1" dirty="0"/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endParaRPr lang="en-US" altLang="zh-TW" sz="4000" b="1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9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標題 1"/>
          <p:cNvSpPr>
            <a:spLocks noGrp="1"/>
          </p:cNvSpPr>
          <p:nvPr>
            <p:ph type="title"/>
          </p:nvPr>
        </p:nvSpPr>
        <p:spPr>
          <a:xfrm>
            <a:off x="692150" y="328613"/>
            <a:ext cx="7673975" cy="877887"/>
          </a:xfrm>
        </p:spPr>
        <p:txBody>
          <a:bodyPr/>
          <a:lstStyle/>
          <a:p>
            <a:pPr eaLnBrk="1" hangingPunct="1"/>
            <a:r>
              <a:rPr lang="zh-TW" altLang="en-US" sz="5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貳、課程的各項規定</a:t>
            </a: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561975" y="1412875"/>
            <a:ext cx="7940675" cy="4927600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buSzPct val="100000"/>
              <a:buNone/>
            </a:pPr>
            <a:r>
              <a:rPr lang="zh-TW" altLang="en-US" sz="4000" b="1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實施步驟</a:t>
            </a:r>
            <a:endParaRPr lang="en-US" altLang="zh-TW" sz="4000" b="1" dirty="0">
              <a:solidFill>
                <a:srgbClr val="000000"/>
              </a:solidFill>
            </a:endParaRPr>
          </a:p>
          <a:p>
            <a:pPr marL="357188" indent="-357188" eaLnBrk="1" hangingPunct="1">
              <a:buSzPct val="100000"/>
              <a:buFont typeface="Franklin Gothic Medium" pitchFamily="34" charset="0"/>
              <a:buAutoNum type="arabicPeriod"/>
            </a:pPr>
            <a:r>
              <a:rPr lang="zh-TW" altLang="en-US" sz="3600" b="1" dirty="0">
                <a:solidFill>
                  <a:srgbClr val="C00000"/>
                </a:solidFill>
              </a:rPr>
              <a:t>規劃準備</a:t>
            </a:r>
            <a:r>
              <a:rPr lang="zh-TW" altLang="en-US" sz="3600" b="1" dirty="0"/>
              <a:t>：</a:t>
            </a:r>
            <a:r>
              <a:rPr lang="zh-TW" altLang="zh-TW" sz="3600" b="1" dirty="0"/>
              <a:t>認識服務</a:t>
            </a:r>
            <a:r>
              <a:rPr lang="zh-TW" altLang="en-US" sz="3600" b="1" dirty="0"/>
              <a:t>運用</a:t>
            </a:r>
            <a:r>
              <a:rPr lang="zh-TW" altLang="zh-TW" sz="3600" b="1" dirty="0"/>
              <a:t>單位，</a:t>
            </a:r>
            <a:r>
              <a:rPr lang="zh-TW" altLang="en-US" sz="3600" b="1" dirty="0"/>
              <a:t>學習服務所需知能、協商服務的時間事宜</a:t>
            </a:r>
            <a:endParaRPr lang="en-US" altLang="zh-TW" sz="3600" b="1" dirty="0"/>
          </a:p>
          <a:p>
            <a:pPr marL="357188" indent="-357188" eaLnBrk="1" hangingPunct="1">
              <a:buSzPct val="100000"/>
              <a:buFont typeface="Franklin Gothic Medium" pitchFamily="34" charset="0"/>
              <a:buAutoNum type="arabicPeriod"/>
            </a:pPr>
            <a:r>
              <a:rPr lang="zh-TW" altLang="en-US" sz="3600" b="1" dirty="0">
                <a:solidFill>
                  <a:srgbClr val="C00000"/>
                </a:solidFill>
              </a:rPr>
              <a:t>進行服務</a:t>
            </a:r>
            <a:r>
              <a:rPr lang="zh-TW" altLang="en-US" sz="3600" b="1" dirty="0"/>
              <a:t>：依約前往服務，</a:t>
            </a:r>
            <a:r>
              <a:rPr lang="zh-TW" altLang="zh-TW" sz="3600" b="1" dirty="0"/>
              <a:t>服務</a:t>
            </a:r>
            <a:r>
              <a:rPr lang="zh-TW" altLang="en-US" sz="3600" b="1" dirty="0"/>
              <a:t>運用</a:t>
            </a:r>
            <a:r>
              <a:rPr lang="zh-TW" altLang="zh-TW" sz="3600" b="1" dirty="0"/>
              <a:t>單位</a:t>
            </a:r>
            <a:r>
              <a:rPr lang="zh-TW" altLang="en-US" sz="3600" b="1" dirty="0"/>
              <a:t>可依臨時需求調整服務項目</a:t>
            </a:r>
            <a:endParaRPr lang="en-US" altLang="zh-TW" sz="3600" b="1" dirty="0"/>
          </a:p>
          <a:p>
            <a:pPr marL="357188" indent="-357188" eaLnBrk="1" hangingPunct="1">
              <a:buSzPct val="100000"/>
              <a:buFont typeface="Franklin Gothic Medium" pitchFamily="34" charset="0"/>
              <a:buAutoNum type="arabicPeriod"/>
            </a:pPr>
            <a:r>
              <a:rPr lang="zh-TW" altLang="en-US" sz="3600" b="1" dirty="0">
                <a:solidFill>
                  <a:srgbClr val="C00000"/>
                </a:solidFill>
              </a:rPr>
              <a:t>檢討反思</a:t>
            </a:r>
            <a:r>
              <a:rPr lang="zh-TW" altLang="en-US" sz="3600" b="1" dirty="0"/>
              <a:t>：檢討服務的表現與成效，反思自己在知識能力、觀念的提升</a:t>
            </a:r>
            <a:endParaRPr lang="en-US" altLang="zh-TW" sz="3600" b="1" dirty="0"/>
          </a:p>
          <a:p>
            <a:pPr marL="357188" indent="-357188" eaLnBrk="1" hangingPunct="1">
              <a:buSzPct val="100000"/>
              <a:buFont typeface="Franklin Gothic Medium" pitchFamily="34" charset="0"/>
              <a:buAutoNum type="arabicPeriod"/>
            </a:pPr>
            <a:r>
              <a:rPr lang="zh-TW" altLang="en-US" sz="3600" b="1" dirty="0">
                <a:solidFill>
                  <a:srgbClr val="C00000"/>
                </a:solidFill>
              </a:rPr>
              <a:t>發表慶賀</a:t>
            </a:r>
            <a:r>
              <a:rPr lang="zh-TW" altLang="en-US" sz="3600" b="1" dirty="0"/>
              <a:t>：在班級或學校發表成果、慶賀暨向他組觀摩學習，讓服務深化擴展</a:t>
            </a:r>
            <a:r>
              <a:rPr lang="en-US" altLang="zh-TW" sz="3600" b="1" dirty="0"/>
              <a:t>‧</a:t>
            </a:r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10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標題 1"/>
          <p:cNvSpPr>
            <a:spLocks noGrp="1"/>
          </p:cNvSpPr>
          <p:nvPr>
            <p:ph type="title"/>
          </p:nvPr>
        </p:nvSpPr>
        <p:spPr>
          <a:xfrm>
            <a:off x="684213" y="620713"/>
            <a:ext cx="7704137" cy="719137"/>
          </a:xfrm>
        </p:spPr>
        <p:txBody>
          <a:bodyPr/>
          <a:lstStyle/>
          <a:p>
            <a:pPr eaLnBrk="1" hangingPunct="1"/>
            <a:r>
              <a:rPr lang="zh-TW" altLang="en-US" sz="5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參、服務的應有表現</a:t>
            </a:r>
          </a:p>
        </p:txBody>
      </p:sp>
      <p:sp>
        <p:nvSpPr>
          <p:cNvPr id="24579" name="內容版面配置區 6"/>
          <p:cNvSpPr>
            <a:spLocks noGrp="1"/>
          </p:cNvSpPr>
          <p:nvPr>
            <p:ph idx="1"/>
          </p:nvPr>
        </p:nvSpPr>
        <p:spPr>
          <a:xfrm>
            <a:off x="539552" y="1628800"/>
            <a:ext cx="7981950" cy="4752950"/>
          </a:xfrm>
        </p:spPr>
        <p:txBody>
          <a:bodyPr>
            <a:normAutofit fontScale="70000" lnSpcReduction="20000"/>
          </a:bodyPr>
          <a:lstStyle/>
          <a:p>
            <a:pPr marL="0" indent="0" eaLnBrk="1" hangingPunct="1">
              <a:buSzPct val="100000"/>
              <a:buNone/>
              <a:defRPr/>
            </a:pPr>
            <a:r>
              <a:rPr lang="zh-TW" altLang="en-US" sz="57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一、守分</a:t>
            </a:r>
            <a:endParaRPr lang="en-US" altLang="zh-TW" sz="57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sz="4100" b="1" u="sng" dirty="0"/>
              <a:t>準時</a:t>
            </a:r>
            <a:r>
              <a:rPr lang="zh-TW" altLang="en-US" sz="4100" b="1" dirty="0"/>
              <a:t>前往服務，不遲到早退。因重要事故無法服務時，應事前告知，並配合服務運用單位</a:t>
            </a:r>
            <a:r>
              <a:rPr lang="zh-TW" altLang="en-US" sz="4100" b="1" u="sng" dirty="0">
                <a:solidFill>
                  <a:srgbClr val="000000"/>
                </a:solidFill>
              </a:rPr>
              <a:t>調整服務時段</a:t>
            </a:r>
            <a:r>
              <a:rPr lang="zh-TW" altLang="en-US" sz="4100" b="1" dirty="0"/>
              <a:t>。</a:t>
            </a:r>
            <a:endParaRPr lang="en-US" altLang="zh-TW" sz="4100" b="1" dirty="0"/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sz="4100" b="1" dirty="0"/>
              <a:t>注意</a:t>
            </a:r>
            <a:r>
              <a:rPr lang="zh-TW" altLang="en-US" sz="4100" b="1" u="sng" dirty="0">
                <a:solidFill>
                  <a:srgbClr val="000000"/>
                </a:solidFill>
              </a:rPr>
              <a:t>服務禮儀</a:t>
            </a:r>
            <a:r>
              <a:rPr lang="zh-TW" altLang="en-US" sz="4100" b="1" dirty="0"/>
              <a:t>，不應有上網、攜伴前往、喧嘩及各種不當言行。</a:t>
            </a:r>
          </a:p>
          <a:p>
            <a:pPr marL="0" indent="0" eaLnBrk="1" hangingPunct="1">
              <a:buSzPct val="100000"/>
              <a:buNone/>
              <a:defRPr/>
            </a:pPr>
            <a:r>
              <a:rPr lang="zh-TW" altLang="en-US" sz="57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二、主動</a:t>
            </a:r>
            <a:endParaRPr lang="en-US" altLang="zh-TW" sz="5700" b="1" dirty="0"/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sz="4100" b="1" dirty="0"/>
              <a:t>工作有任何</a:t>
            </a:r>
            <a:r>
              <a:rPr lang="zh-TW" altLang="en-US" sz="4100" b="1" u="sng" dirty="0"/>
              <a:t>問題</a:t>
            </a:r>
            <a:r>
              <a:rPr lang="zh-TW" altLang="en-US" sz="4100" b="1" dirty="0"/>
              <a:t>、不知道如何使用設備，應</a:t>
            </a:r>
            <a:r>
              <a:rPr lang="zh-TW" altLang="en-US" sz="4100" b="1" u="sng" dirty="0"/>
              <a:t>立即反映及請教</a:t>
            </a:r>
            <a:r>
              <a:rPr lang="zh-TW" altLang="en-US" sz="4100" b="1" dirty="0"/>
              <a:t>。</a:t>
            </a:r>
            <a:endParaRPr lang="en-US" altLang="zh-TW" sz="4100" b="1" dirty="0"/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sz="4100" b="1" dirty="0"/>
              <a:t>工作完成後應將各項物品放回原位，主動請老師檢查，並詢問是否還有工作需要處理。</a:t>
            </a:r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11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標題 1"/>
          <p:cNvSpPr>
            <a:spLocks noGrp="1"/>
          </p:cNvSpPr>
          <p:nvPr>
            <p:ph type="title"/>
          </p:nvPr>
        </p:nvSpPr>
        <p:spPr>
          <a:xfrm>
            <a:off x="684213" y="620713"/>
            <a:ext cx="7704137" cy="719137"/>
          </a:xfrm>
        </p:spPr>
        <p:txBody>
          <a:bodyPr/>
          <a:lstStyle/>
          <a:p>
            <a:pPr eaLnBrk="1" hangingPunct="1"/>
            <a:r>
              <a:rPr lang="zh-TW" altLang="en-US" sz="5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參、服務的應有表現</a:t>
            </a:r>
          </a:p>
        </p:txBody>
      </p:sp>
      <p:sp>
        <p:nvSpPr>
          <p:cNvPr id="24579" name="內容版面配置區 6"/>
          <p:cNvSpPr>
            <a:spLocks noGrp="1"/>
          </p:cNvSpPr>
          <p:nvPr>
            <p:ph idx="1"/>
          </p:nvPr>
        </p:nvSpPr>
        <p:spPr>
          <a:xfrm>
            <a:off x="684213" y="1412875"/>
            <a:ext cx="7715250" cy="4718050"/>
          </a:xfrm>
        </p:spPr>
        <p:txBody>
          <a:bodyPr/>
          <a:lstStyle/>
          <a:p>
            <a:pPr marL="0" indent="0" eaLnBrk="1" hangingPunct="1">
              <a:buSzPct val="100000"/>
              <a:buFont typeface="Wingdings 2" pitchFamily="18" charset="2"/>
              <a:buNone/>
              <a:defRPr/>
            </a:pPr>
            <a:r>
              <a:rPr lang="zh-TW" altLang="en-US" sz="4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三、守法</a:t>
            </a:r>
            <a:endParaRPr lang="en-US" altLang="zh-TW" sz="4000" b="1" dirty="0"/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dirty="0"/>
              <a:t>同學未到或遲到，不可代替簽名。</a:t>
            </a:r>
            <a:endParaRPr lang="en-US" altLang="zh-TW" b="1" dirty="0"/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dirty="0"/>
              <a:t>服務時取得或知悉的訊息，應保守秘密。不要</a:t>
            </a:r>
            <a:r>
              <a:rPr lang="zh-TW" altLang="en-US" b="1" dirty="0">
                <a:solidFill>
                  <a:srgbClr val="000000"/>
                </a:solidFill>
              </a:rPr>
              <a:t>擅自翻閱檔案或私人物件</a:t>
            </a:r>
            <a:r>
              <a:rPr lang="zh-TW" altLang="en-US" b="1" dirty="0"/>
              <a:t>。</a:t>
            </a:r>
            <a:endParaRPr lang="en-US" altLang="zh-TW" b="1" dirty="0"/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dirty="0"/>
              <a:t>不可公器私用，例如，使用服務運用單位的影印機，影印自己的作業。</a:t>
            </a:r>
            <a:endParaRPr lang="en-US" altLang="zh-TW" b="1" dirty="0"/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dirty="0"/>
              <a:t>協助辦理活動時，不得將用剩的物品，私自帶回使用</a:t>
            </a:r>
            <a:r>
              <a:rPr lang="en-US" altLang="zh-TW" b="1" dirty="0"/>
              <a:t>‧</a:t>
            </a:r>
            <a:endParaRPr lang="zh-TW" altLang="en-US" b="1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12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標題 1"/>
          <p:cNvSpPr>
            <a:spLocks noGrp="1"/>
          </p:cNvSpPr>
          <p:nvPr>
            <p:ph type="title"/>
          </p:nvPr>
        </p:nvSpPr>
        <p:spPr>
          <a:xfrm>
            <a:off x="642938" y="571500"/>
            <a:ext cx="7924800" cy="769938"/>
          </a:xfrm>
        </p:spPr>
        <p:txBody>
          <a:bodyPr/>
          <a:lstStyle/>
          <a:p>
            <a:pPr eaLnBrk="1" hangingPunct="1"/>
            <a:r>
              <a:rPr lang="zh-TW" altLang="en-US" sz="5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參、服務的應有表現</a:t>
            </a:r>
          </a:p>
        </p:txBody>
      </p:sp>
      <p:sp>
        <p:nvSpPr>
          <p:cNvPr id="36867" name="內容版面配置區 6"/>
          <p:cNvSpPr>
            <a:spLocks noGrp="1"/>
          </p:cNvSpPr>
          <p:nvPr>
            <p:ph idx="1"/>
          </p:nvPr>
        </p:nvSpPr>
        <p:spPr>
          <a:xfrm>
            <a:off x="611560" y="1628800"/>
            <a:ext cx="7891462" cy="4017962"/>
          </a:xfrm>
        </p:spPr>
        <p:txBody>
          <a:bodyPr/>
          <a:lstStyle/>
          <a:p>
            <a:pPr marL="0" indent="0" eaLnBrk="1" hangingPunct="1">
              <a:buSzPct val="100000"/>
              <a:buFont typeface="Wingdings 2" pitchFamily="18" charset="2"/>
              <a:buNone/>
              <a:defRPr/>
            </a:pPr>
            <a:r>
              <a:rPr lang="zh-TW" altLang="en-US" sz="4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四、智慧財產</a:t>
            </a:r>
            <a:endParaRPr lang="en-US" altLang="zh-TW" sz="4000" b="1" dirty="0">
              <a:solidFill>
                <a:srgbClr val="C00000"/>
              </a:solidFill>
            </a:endParaRPr>
          </a:p>
          <a:p>
            <a:pPr marL="358775" indent="-358775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dirty="0"/>
              <a:t>報告引用演講或服務的相關資料、活動相片或影片時，應先獲得同意。</a:t>
            </a:r>
            <a:endParaRPr lang="en-US" altLang="zh-TW" b="1" dirty="0"/>
          </a:p>
          <a:p>
            <a:pPr marL="358775" indent="-358775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dirty="0"/>
              <a:t>未經當事人同意，不要上傳</a:t>
            </a:r>
            <a:r>
              <a:rPr lang="zh-TW" altLang="en-US" b="1" dirty="0">
                <a:solidFill>
                  <a:srgbClr val="000000"/>
                </a:solidFill>
              </a:rPr>
              <a:t>圖片、相片、影音檔案</a:t>
            </a:r>
            <a:r>
              <a:rPr lang="zh-TW" altLang="en-US" b="1" dirty="0"/>
              <a:t>至自己的網路社群</a:t>
            </a:r>
            <a:r>
              <a:rPr lang="en-US" altLang="zh-TW" b="1" dirty="0"/>
              <a:t>(</a:t>
            </a:r>
            <a:r>
              <a:rPr lang="zh-TW" altLang="en-US" b="1" dirty="0"/>
              <a:t>如</a:t>
            </a:r>
            <a:r>
              <a:rPr lang="en-US" altLang="zh-TW" b="1" dirty="0"/>
              <a:t>LINE</a:t>
            </a:r>
            <a:r>
              <a:rPr lang="zh-TW" altLang="en-US" b="1" dirty="0"/>
              <a:t>、</a:t>
            </a:r>
            <a:r>
              <a:rPr lang="en-US" altLang="zh-TW" b="1" dirty="0"/>
              <a:t>FB)</a:t>
            </a:r>
            <a:r>
              <a:rPr lang="zh-TW" altLang="en-US" b="1" dirty="0"/>
              <a:t>。</a:t>
            </a:r>
            <a:endParaRPr lang="en-US" altLang="zh-TW" b="1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13</a:t>
            </a:fld>
            <a:endParaRPr lang="zh-TW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標題 1"/>
          <p:cNvSpPr>
            <a:spLocks noGrp="1"/>
          </p:cNvSpPr>
          <p:nvPr>
            <p:ph type="title"/>
          </p:nvPr>
        </p:nvSpPr>
        <p:spPr>
          <a:xfrm>
            <a:off x="755650" y="481013"/>
            <a:ext cx="7704138" cy="719137"/>
          </a:xfrm>
        </p:spPr>
        <p:txBody>
          <a:bodyPr/>
          <a:lstStyle/>
          <a:p>
            <a:pPr eaLnBrk="1" hangingPunct="1"/>
            <a:r>
              <a:rPr lang="zh-TW" altLang="en-US" sz="5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參、服務的應有表現</a:t>
            </a:r>
          </a:p>
        </p:txBody>
      </p:sp>
      <p:sp>
        <p:nvSpPr>
          <p:cNvPr id="30723" name="內容版面配置區 6"/>
          <p:cNvSpPr>
            <a:spLocks noGrp="1"/>
          </p:cNvSpPr>
          <p:nvPr>
            <p:ph idx="1"/>
          </p:nvPr>
        </p:nvSpPr>
        <p:spPr>
          <a:xfrm>
            <a:off x="539750" y="1333500"/>
            <a:ext cx="8064500" cy="5067300"/>
          </a:xfrm>
        </p:spPr>
        <p:txBody>
          <a:bodyPr/>
          <a:lstStyle/>
          <a:p>
            <a:pPr marL="0" indent="0" eaLnBrk="1" hangingPunct="1">
              <a:buSzPct val="100000"/>
              <a:buFont typeface="Wingdings 2" pitchFamily="18" charset="2"/>
              <a:buNone/>
              <a:defRPr/>
            </a:pPr>
            <a:r>
              <a:rPr lang="zh-TW" altLang="en-US" sz="4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五、清潔服務</a:t>
            </a:r>
            <a:endParaRPr lang="en-US" altLang="zh-TW" sz="4000" b="1" u="sng" dirty="0">
              <a:solidFill>
                <a:srgbClr val="000000"/>
              </a:solidFill>
            </a:endParaRPr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dirty="0">
                <a:solidFill>
                  <a:srgbClr val="000000"/>
                </a:solidFill>
              </a:rPr>
              <a:t>清潔辦公場所時，完成指定的清潔項目後，應清除垃圾，並將打掃工具歸還原位。</a:t>
            </a:r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dirty="0"/>
              <a:t>清潔上課教室，包含黑板、粉筆、板擦、講桌和講台的物品、學生桌椅排整齊、清掃地面、垃圾清除</a:t>
            </a:r>
            <a:r>
              <a:rPr lang="en-US" altLang="zh-TW" b="1" dirty="0"/>
              <a:t>……</a:t>
            </a:r>
            <a:r>
              <a:rPr lang="zh-TW" altLang="en-US" b="1" dirty="0"/>
              <a:t>等工作</a:t>
            </a:r>
            <a:r>
              <a:rPr lang="zh-TW" altLang="en-US" b="1" dirty="0">
                <a:solidFill>
                  <a:srgbClr val="000000"/>
                </a:solidFill>
              </a:rPr>
              <a:t>。</a:t>
            </a:r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u="sng" dirty="0">
                <a:solidFill>
                  <a:srgbClr val="000000"/>
                </a:solidFill>
              </a:rPr>
              <a:t>安全第一</a:t>
            </a:r>
            <a:r>
              <a:rPr lang="zh-TW" altLang="en-US" b="1" dirty="0">
                <a:solidFill>
                  <a:srgbClr val="000000"/>
                </a:solidFill>
              </a:rPr>
              <a:t>，不要做爬高、獨自搬重物</a:t>
            </a:r>
            <a:r>
              <a:rPr lang="en-US" altLang="zh-TW" b="1" dirty="0">
                <a:solidFill>
                  <a:srgbClr val="000000"/>
                </a:solidFill>
              </a:rPr>
              <a:t>……</a:t>
            </a:r>
            <a:r>
              <a:rPr lang="zh-TW" altLang="en-US" b="1" dirty="0">
                <a:solidFill>
                  <a:srgbClr val="000000"/>
                </a:solidFill>
              </a:rPr>
              <a:t>等危險動作。</a:t>
            </a:r>
            <a:endParaRPr lang="en-US" altLang="zh-TW" b="1" dirty="0">
              <a:solidFill>
                <a:srgbClr val="000000"/>
              </a:solidFill>
            </a:endParaRPr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dirty="0">
                <a:solidFill>
                  <a:srgbClr val="000000"/>
                </a:solidFill>
              </a:rPr>
              <a:t>服務過程</a:t>
            </a:r>
            <a:r>
              <a:rPr lang="zh-TW" altLang="en-US" b="1" u="sng" dirty="0">
                <a:solidFill>
                  <a:srgbClr val="000000"/>
                </a:solidFill>
              </a:rPr>
              <a:t>拍照</a:t>
            </a:r>
            <a:r>
              <a:rPr lang="zh-TW" altLang="en-US" b="1" dirty="0">
                <a:solidFill>
                  <a:srgbClr val="000000"/>
                </a:solidFill>
              </a:rPr>
              <a:t>，作為書面報告的佐證</a:t>
            </a:r>
            <a:r>
              <a:rPr lang="en-US" altLang="zh-TW" b="1" dirty="0"/>
              <a:t>‧</a:t>
            </a:r>
            <a:endParaRPr lang="zh-TW" altLang="en-US" b="1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14</a:t>
            </a:fld>
            <a:endParaRPr lang="zh-TW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標題 1"/>
          <p:cNvSpPr>
            <a:spLocks noGrp="1"/>
          </p:cNvSpPr>
          <p:nvPr>
            <p:ph type="title"/>
          </p:nvPr>
        </p:nvSpPr>
        <p:spPr>
          <a:xfrm>
            <a:off x="584200" y="288925"/>
            <a:ext cx="7924800" cy="857250"/>
          </a:xfrm>
        </p:spPr>
        <p:txBody>
          <a:bodyPr/>
          <a:lstStyle/>
          <a:p>
            <a:pPr eaLnBrk="1" hangingPunct="1"/>
            <a:r>
              <a:rPr lang="zh-TW" altLang="en-US" sz="5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肆、課程的成效評量</a:t>
            </a: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309563" y="1412875"/>
            <a:ext cx="8510587" cy="4752975"/>
          </a:xfrm>
        </p:spPr>
        <p:txBody>
          <a:bodyPr>
            <a:normAutofit fontScale="92500"/>
          </a:bodyPr>
          <a:lstStyle/>
          <a:p>
            <a:pPr eaLnBrk="1" hangingPunct="1">
              <a:buFont typeface="Wingdings 2" pitchFamily="18" charset="2"/>
              <a:buNone/>
              <a:defRPr/>
            </a:pPr>
            <a:r>
              <a:rPr lang="zh-TW" altLang="en-US" sz="2800" u="sng" dirty="0"/>
              <a:t>完整的</a:t>
            </a:r>
            <a:r>
              <a:rPr lang="zh-TW" altLang="en-US" sz="2800" b="1" u="sng" dirty="0">
                <a:solidFill>
                  <a:srgbClr val="C00000"/>
                </a:solidFill>
              </a:rPr>
              <a:t>個人報告</a:t>
            </a:r>
            <a:r>
              <a:rPr lang="zh-TW" altLang="en-US" sz="2800" dirty="0"/>
              <a:t>包含：</a:t>
            </a: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zh-TW" sz="2800" b="1" dirty="0"/>
              <a:t>學習準備</a:t>
            </a:r>
            <a:r>
              <a:rPr lang="zh-TW" altLang="zh-TW" sz="2800" dirty="0"/>
              <a:t>：</a:t>
            </a:r>
            <a:r>
              <a:rPr lang="zh-TW" altLang="zh-TW" sz="2800" u="sng" dirty="0"/>
              <a:t>認識服務單位</a:t>
            </a:r>
            <a:r>
              <a:rPr lang="zh-TW" altLang="zh-TW" sz="2800" dirty="0"/>
              <a:t>，閱讀資料（</a:t>
            </a:r>
            <a:r>
              <a:rPr lang="zh-TW" altLang="zh-TW" sz="2800" u="sng" dirty="0"/>
              <a:t>認識服務的意義與作法、</a:t>
            </a:r>
            <a:r>
              <a:rPr lang="zh-TW" altLang="en-US" sz="2800" u="sng" dirty="0"/>
              <a:t>模</a:t>
            </a:r>
            <a:r>
              <a:rPr lang="zh-TW" altLang="zh-TW" sz="2800" u="sng" dirty="0"/>
              <a:t>範學習</a:t>
            </a:r>
            <a:r>
              <a:rPr lang="zh-TW" altLang="zh-TW" sz="2800" dirty="0"/>
              <a:t>）</a:t>
            </a:r>
            <a:r>
              <a:rPr lang="zh-TW" altLang="en-US" sz="2800" dirty="0"/>
              <a:t>的</a:t>
            </a:r>
            <a:r>
              <a:rPr lang="zh-TW" altLang="en-US" sz="2800" b="1" dirty="0"/>
              <a:t>知能研習心得報告單</a:t>
            </a:r>
            <a:r>
              <a:rPr lang="zh-TW" altLang="en-US" sz="2800" dirty="0"/>
              <a:t>。本次演講的心得報告單，各班下週收齊送交服務學習組。</a:t>
            </a: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zh-TW" sz="2800" b="1" dirty="0"/>
              <a:t>服務狀況</a:t>
            </a:r>
            <a:r>
              <a:rPr lang="zh-TW" altLang="zh-TW" sz="2800" dirty="0"/>
              <a:t>：記錄服務的內容及過程</a:t>
            </a:r>
            <a:r>
              <a:rPr lang="zh-TW" altLang="en-US" sz="2800" dirty="0"/>
              <a:t>、成果對照</a:t>
            </a:r>
            <a:r>
              <a:rPr lang="zh-TW" altLang="zh-TW" sz="2800" dirty="0"/>
              <a:t>。</a:t>
            </a:r>
            <a:endParaRPr lang="zh-TW" altLang="en-US" sz="2800" dirty="0"/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zh-TW" sz="2800" b="1" dirty="0"/>
              <a:t>檢討反思</a:t>
            </a:r>
            <a:r>
              <a:rPr lang="zh-TW" altLang="zh-TW" sz="2800" dirty="0"/>
              <a:t>：</a:t>
            </a:r>
            <a:r>
              <a:rPr lang="zh-TW" altLang="en-US" sz="2800" dirty="0"/>
              <a:t>單位督導員用</a:t>
            </a:r>
            <a:r>
              <a:rPr lang="zh-TW" altLang="en-US" sz="2800" b="1" dirty="0"/>
              <a:t>服務學習活動表現個人評核表</a:t>
            </a:r>
            <a:r>
              <a:rPr lang="zh-TW" altLang="en-US" sz="2800" dirty="0"/>
              <a:t>進行評量。學生針對</a:t>
            </a:r>
            <a:r>
              <a:rPr lang="zh-TW" altLang="en-US" sz="2800" u="sng" dirty="0"/>
              <a:t>服務工作</a:t>
            </a:r>
            <a:r>
              <a:rPr lang="zh-TW" altLang="en-US" sz="2800" dirty="0"/>
              <a:t>寫</a:t>
            </a:r>
            <a:r>
              <a:rPr lang="zh-TW" altLang="en-US" sz="2800" b="1" dirty="0"/>
              <a:t>服務學習課程反思單</a:t>
            </a:r>
            <a:r>
              <a:rPr lang="zh-TW" altLang="en-US" sz="2800" dirty="0"/>
              <a:t>，重點為</a:t>
            </a:r>
            <a:r>
              <a:rPr lang="zh-TW" altLang="zh-TW" sz="2800" u="sng" dirty="0"/>
              <a:t>了解職業道德</a:t>
            </a:r>
            <a:r>
              <a:rPr lang="zh-TW" altLang="en-US" sz="2800" u="sng" dirty="0"/>
              <a:t>、</a:t>
            </a:r>
            <a:r>
              <a:rPr lang="zh-TW" altLang="zh-TW" sz="2800" u="sng" dirty="0"/>
              <a:t>學習做事方法</a:t>
            </a:r>
            <a:r>
              <a:rPr lang="zh-TW" altLang="en-US" sz="2800" u="sng" dirty="0"/>
              <a:t>、</a:t>
            </a:r>
            <a:r>
              <a:rPr lang="zh-TW" altLang="zh-TW" sz="2800" u="sng" dirty="0"/>
              <a:t>認識自我</a:t>
            </a:r>
            <a:r>
              <a:rPr lang="zh-TW" altLang="en-US" sz="2800" dirty="0"/>
              <a:t>，再請各單位督導員對自己的服務表現回饋意見。</a:t>
            </a:r>
          </a:p>
          <a:p>
            <a:pPr eaLnBrk="1" hangingPunct="1">
              <a:lnSpc>
                <a:spcPct val="110000"/>
              </a:lnSpc>
              <a:spcBef>
                <a:spcPts val="600"/>
              </a:spcBef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sz="2800" b="1" dirty="0"/>
              <a:t>主動</a:t>
            </a:r>
            <a:r>
              <a:rPr lang="zh-TW" altLang="zh-TW" sz="2800" b="1" dirty="0"/>
              <a:t>服務</a:t>
            </a:r>
            <a:r>
              <a:rPr lang="zh-TW" altLang="zh-TW" sz="2800" dirty="0"/>
              <a:t>：</a:t>
            </a:r>
            <a:r>
              <a:rPr lang="zh-TW" altLang="en-US" sz="2800" dirty="0"/>
              <a:t>從事</a:t>
            </a:r>
            <a:r>
              <a:rPr lang="zh-TW" altLang="zh-TW" sz="2800" dirty="0"/>
              <a:t>志願服務、社團服務、愛心服務</a:t>
            </a:r>
            <a:r>
              <a:rPr lang="en-US" altLang="zh-TW" sz="2800" dirty="0"/>
              <a:t>…</a:t>
            </a:r>
            <a:r>
              <a:rPr lang="zh-TW" altLang="en-US" sz="2800" dirty="0"/>
              <a:t>等</a:t>
            </a:r>
            <a:r>
              <a:rPr lang="zh-TW" altLang="zh-TW" sz="2800" dirty="0"/>
              <a:t>。</a:t>
            </a:r>
            <a:endParaRPr lang="en-US" altLang="zh-TW" sz="2800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15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>
          <a:xfrm>
            <a:off x="457200" y="333375"/>
            <a:ext cx="8229600" cy="936625"/>
          </a:xfrm>
        </p:spPr>
        <p:txBody>
          <a:bodyPr/>
          <a:lstStyle/>
          <a:p>
            <a:pPr eaLnBrk="1" hangingPunct="1"/>
            <a:r>
              <a:rPr lang="zh-TW" altLang="en-US" sz="5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肆、聯合成果展</a:t>
            </a:r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6" name="內容版面配置區 6"/>
          <p:cNvSpPr>
            <a:spLocks noGrp="1"/>
          </p:cNvSpPr>
          <p:nvPr>
            <p:ph idx="1"/>
          </p:nvPr>
        </p:nvSpPr>
        <p:spPr>
          <a:xfrm>
            <a:off x="539750" y="1412875"/>
            <a:ext cx="8086725" cy="4968875"/>
          </a:xfrm>
        </p:spPr>
        <p:txBody>
          <a:bodyPr/>
          <a:lstStyle/>
          <a:p>
            <a:pPr eaLnBrk="1" hangingPunct="1">
              <a:buSzPct val="100000"/>
              <a:buFont typeface="Wingdings" panose="05000000000000000000" pitchFamily="2" charset="2"/>
              <a:buChar char="l"/>
            </a:pPr>
            <a:r>
              <a:rPr lang="zh-TW" altLang="en-US" sz="3600" dirty="0"/>
              <a:t>書面報告：彙整知能研習心得報告單、反思單、評核表、時數表及其他報告，每個人裝訂一份，報告由授課教師</a:t>
            </a:r>
            <a:r>
              <a:rPr lang="zh-TW" altLang="en-US" sz="3600" b="1" u="sng" dirty="0"/>
              <a:t>擇優參加優良作品評選</a:t>
            </a:r>
            <a:r>
              <a:rPr lang="zh-TW" altLang="en-US" sz="3600" dirty="0"/>
              <a:t>。</a:t>
            </a:r>
          </a:p>
          <a:p>
            <a:pPr marL="357188" indent="-357188" eaLnBrk="1" hangingPunct="1">
              <a:buSzPct val="100000"/>
              <a:buFont typeface="Wingdings" pitchFamily="2" charset="2"/>
              <a:buChar char="l"/>
            </a:pPr>
            <a:r>
              <a:rPr lang="zh-TW" altLang="en-US" sz="3600" dirty="0"/>
              <a:t>平時及服務時</a:t>
            </a:r>
            <a:r>
              <a:rPr lang="zh-TW" altLang="en-US" sz="3600" b="1" dirty="0"/>
              <a:t>留意</a:t>
            </a:r>
            <a:r>
              <a:rPr lang="zh-TW" altLang="en-US" sz="3600" dirty="0"/>
              <a:t>要</a:t>
            </a:r>
            <a:r>
              <a:rPr lang="zh-TW" altLang="en-US" sz="3600" u="sng" dirty="0"/>
              <a:t>拍攝那些事物</a:t>
            </a:r>
            <a:r>
              <a:rPr lang="zh-TW" altLang="en-US" sz="3600" dirty="0"/>
              <a:t>、如何用書面</a:t>
            </a:r>
            <a:r>
              <a:rPr lang="zh-TW" altLang="en-US" sz="3600" u="sng" dirty="0"/>
              <a:t>表達</a:t>
            </a:r>
            <a:r>
              <a:rPr lang="zh-TW" altLang="en-US" sz="3600" dirty="0"/>
              <a:t>服務的</a:t>
            </a:r>
            <a:r>
              <a:rPr lang="zh-TW" altLang="en-US" sz="3600" u="sng" dirty="0"/>
              <a:t>情境和成果</a:t>
            </a:r>
            <a:r>
              <a:rPr lang="zh-TW" altLang="en-US" sz="3600" dirty="0"/>
              <a:t>、</a:t>
            </a:r>
            <a:r>
              <a:rPr lang="zh-TW" altLang="en-US" sz="3600" u="sng" dirty="0"/>
              <a:t>適合</a:t>
            </a:r>
            <a:r>
              <a:rPr lang="zh-TW" altLang="en-US" sz="3600" dirty="0"/>
              <a:t>服務情境及個人感受的</a:t>
            </a:r>
            <a:r>
              <a:rPr lang="zh-TW" altLang="en-US" sz="3600" u="sng" dirty="0"/>
              <a:t>佳句</a:t>
            </a:r>
            <a:r>
              <a:rPr lang="zh-TW" altLang="en-US" sz="3600" dirty="0"/>
              <a:t>等，讓服務學習</a:t>
            </a:r>
            <a:r>
              <a:rPr lang="zh-TW" altLang="en-US" sz="3600" b="1" dirty="0"/>
              <a:t>成果</a:t>
            </a:r>
            <a:r>
              <a:rPr lang="zh-TW" altLang="en-US" sz="3600" dirty="0"/>
              <a:t>有更完整的</a:t>
            </a:r>
            <a:r>
              <a:rPr lang="zh-TW" altLang="en-US" sz="3600" b="1" dirty="0"/>
              <a:t>展現。</a:t>
            </a:r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16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標題 1"/>
          <p:cNvSpPr>
            <a:spLocks noGrp="1"/>
          </p:cNvSpPr>
          <p:nvPr>
            <p:ph type="title"/>
          </p:nvPr>
        </p:nvSpPr>
        <p:spPr>
          <a:xfrm>
            <a:off x="744538" y="454025"/>
            <a:ext cx="7704137" cy="792163"/>
          </a:xfrm>
        </p:spPr>
        <p:txBody>
          <a:bodyPr/>
          <a:lstStyle/>
          <a:p>
            <a:pPr eaLnBrk="1" hangingPunct="1"/>
            <a:r>
              <a:rPr lang="zh-TW" altLang="en-US" sz="5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伍、持續的志願服務</a:t>
            </a: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830263" y="1412875"/>
            <a:ext cx="7461250" cy="4896445"/>
          </a:xfrm>
        </p:spPr>
        <p:txBody>
          <a:bodyPr/>
          <a:lstStyle/>
          <a:p>
            <a:pPr marL="0" indent="0" eaLnBrk="1" hangingPunct="1">
              <a:buSzPct val="100000"/>
              <a:buFont typeface="Wingdings 2" pitchFamily="18" charset="2"/>
              <a:buNone/>
              <a:defRPr/>
            </a:pPr>
            <a:r>
              <a:rPr lang="zh-TW" altLang="en-US" sz="4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獎勵與活動</a:t>
            </a:r>
            <a:endParaRPr lang="en-US" altLang="zh-TW" sz="4000" b="1" dirty="0"/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dirty="0"/>
              <a:t>志工進入收費之公立風景區、未編定座次之康樂場所及文教設施，憑</a:t>
            </a:r>
            <a:r>
              <a:rPr lang="zh-TW" altLang="en-US" b="1" u="sng" dirty="0"/>
              <a:t>志願服務榮譽卡</a:t>
            </a:r>
            <a:r>
              <a:rPr lang="zh-TW" altLang="en-US" b="1" dirty="0"/>
              <a:t>得以免費。</a:t>
            </a:r>
          </a:p>
          <a:p>
            <a:pPr marL="357188" indent="-357188"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dirty="0"/>
              <a:t>從事志願服務工作績效優良並經認證之志工，得優先服相關役別替代役。</a:t>
            </a:r>
            <a:endParaRPr lang="en-US" altLang="zh-TW" b="1" dirty="0"/>
          </a:p>
          <a:p>
            <a:pPr eaLnBrk="1" hangingPunct="1">
              <a:buSzPct val="100000"/>
              <a:buFont typeface="Wingdings" panose="05000000000000000000" pitchFamily="2" charset="2"/>
              <a:buChar char="l"/>
              <a:defRPr/>
            </a:pPr>
            <a:r>
              <a:rPr lang="zh-TW" altLang="en-US" b="1" dirty="0"/>
              <a:t>本校</a:t>
            </a:r>
            <a:r>
              <a:rPr lang="zh-TW" altLang="en-US" b="1" dirty="0">
                <a:solidFill>
                  <a:srgbClr val="C00000"/>
                </a:solidFill>
              </a:rPr>
              <a:t>服務學習組</a:t>
            </a:r>
            <a:r>
              <a:rPr lang="zh-TW" altLang="en-US" b="1" dirty="0"/>
              <a:t>、</a:t>
            </a:r>
            <a:r>
              <a:rPr lang="zh-TW" altLang="en-US" b="1" dirty="0">
                <a:solidFill>
                  <a:srgbClr val="C00000"/>
                </a:solidFill>
              </a:rPr>
              <a:t>心理諮商組</a:t>
            </a:r>
            <a:r>
              <a:rPr lang="zh-TW" altLang="en-US" b="1" dirty="0"/>
              <a:t>都已成立志工隊，</a:t>
            </a:r>
            <a:r>
              <a:rPr lang="zh-TW" altLang="en-US" b="1" dirty="0">
                <a:solidFill>
                  <a:srgbClr val="C00000"/>
                </a:solidFill>
              </a:rPr>
              <a:t>海外志工團</a:t>
            </a:r>
            <a:r>
              <a:rPr lang="zh-TW" altLang="en-US" b="1" dirty="0"/>
              <a:t>每年暑假出隊至越南、緬甸</a:t>
            </a:r>
            <a:r>
              <a:rPr lang="en-US" altLang="zh-TW" b="1" dirty="0"/>
              <a:t>‧</a:t>
            </a:r>
            <a:endParaRPr lang="zh-TW" altLang="en-US" b="1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17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標題 1"/>
          <p:cNvSpPr>
            <a:spLocks noGrp="1"/>
          </p:cNvSpPr>
          <p:nvPr>
            <p:ph type="title"/>
          </p:nvPr>
        </p:nvSpPr>
        <p:spPr>
          <a:xfrm>
            <a:off x="744538" y="471488"/>
            <a:ext cx="7704137" cy="863600"/>
          </a:xfrm>
        </p:spPr>
        <p:txBody>
          <a:bodyPr/>
          <a:lstStyle/>
          <a:p>
            <a:pPr eaLnBrk="1" hangingPunct="1"/>
            <a:r>
              <a:rPr lang="zh-TW" altLang="en-US" sz="5400" b="1" dirty="0">
                <a:solidFill>
                  <a:srgbClr val="C00000"/>
                </a:solidFill>
                <a:latin typeface="標楷體" pitchFamily="65" charset="-120"/>
                <a:ea typeface="標楷體" pitchFamily="65" charset="-120"/>
              </a:rPr>
              <a:t>伍、持續的志願服務</a:t>
            </a:r>
          </a:p>
        </p:txBody>
      </p:sp>
      <p:sp>
        <p:nvSpPr>
          <p:cNvPr id="7" name="內容版面配置區 6"/>
          <p:cNvSpPr>
            <a:spLocks noGrp="1"/>
          </p:cNvSpPr>
          <p:nvPr>
            <p:ph idx="1"/>
          </p:nvPr>
        </p:nvSpPr>
        <p:spPr>
          <a:xfrm>
            <a:off x="395288" y="1335088"/>
            <a:ext cx="8286750" cy="5046662"/>
          </a:xfrm>
        </p:spPr>
        <p:txBody>
          <a:bodyPr>
            <a:normAutofit/>
          </a:bodyPr>
          <a:lstStyle/>
          <a:p>
            <a:pPr marL="0" indent="0" eaLnBrk="1" hangingPunct="1">
              <a:buSzTx/>
              <a:buFont typeface="Wingdings 2" pitchFamily="18" charset="2"/>
              <a:buNone/>
              <a:defRPr/>
            </a:pPr>
            <a:r>
              <a:rPr lang="zh-TW" altLang="en-US" sz="4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培訓及報名</a:t>
            </a:r>
            <a:endParaRPr lang="en-US" altLang="zh-TW" sz="4000" b="1" dirty="0"/>
          </a:p>
          <a:p>
            <a:pPr eaLnBrk="1" hangingPunct="1">
              <a:buSzTx/>
              <a:buFont typeface="Wingdings" panose="05000000000000000000" pitchFamily="2" charset="2"/>
              <a:buChar char="l"/>
              <a:defRPr/>
            </a:pPr>
            <a:r>
              <a:rPr lang="zh-TW" altLang="en-US" b="1" dirty="0"/>
              <a:t>志願服務法規定，</a:t>
            </a:r>
            <a:r>
              <a:rPr lang="zh-TW" altLang="en-US" b="1" u="sng" dirty="0"/>
              <a:t>全程參與</a:t>
            </a:r>
            <a:r>
              <a:rPr lang="zh-TW" altLang="en-US" b="1" dirty="0"/>
              <a:t>下列兩種課程，取得</a:t>
            </a:r>
            <a:r>
              <a:rPr lang="zh-TW" altLang="en-US" b="1" u="sng" dirty="0"/>
              <a:t>服務紀錄冊</a:t>
            </a:r>
            <a:r>
              <a:rPr lang="zh-TW" altLang="en-US" b="1" dirty="0"/>
              <a:t>者，方能登錄服務時數。</a:t>
            </a:r>
          </a:p>
          <a:p>
            <a:pPr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dirty="0">
                <a:solidFill>
                  <a:srgbClr val="C00000"/>
                </a:solidFill>
              </a:rPr>
              <a:t>基礎訓練</a:t>
            </a:r>
            <a:r>
              <a:rPr lang="zh-TW" altLang="en-US" b="1" dirty="0"/>
              <a:t>：上</a:t>
            </a:r>
            <a:r>
              <a:rPr lang="zh-TW" altLang="en-US" b="1" u="sng" dirty="0"/>
              <a:t>臺北</a:t>
            </a:r>
            <a:r>
              <a:rPr lang="en-US" altLang="zh-TW" b="1" u="sng" dirty="0"/>
              <a:t>e</a:t>
            </a:r>
            <a:r>
              <a:rPr lang="zh-TW" altLang="en-US" b="1" u="sng" dirty="0"/>
              <a:t>大</a:t>
            </a:r>
            <a:r>
              <a:rPr lang="zh-TW" altLang="en-US" b="1" dirty="0"/>
              <a:t>網站學習</a:t>
            </a:r>
            <a:r>
              <a:rPr lang="en-US" altLang="zh-TW" b="1" dirty="0"/>
              <a:t>3</a:t>
            </a:r>
            <a:r>
              <a:rPr lang="zh-TW" altLang="en-US" b="1" dirty="0"/>
              <a:t>項主題，分次完成</a:t>
            </a:r>
            <a:r>
              <a:rPr lang="en-US" altLang="zh-TW" b="1" dirty="0"/>
              <a:t>6</a:t>
            </a:r>
            <a:r>
              <a:rPr lang="zh-TW" altLang="en-US" b="1" dirty="0"/>
              <a:t>小時課程者，取得修課證明書。</a:t>
            </a:r>
          </a:p>
          <a:p>
            <a:pPr eaLnBrk="1" hangingPunct="1">
              <a:buSzPct val="100000"/>
              <a:buFont typeface="Franklin Gothic Medium" panose="020B0603020102020204" pitchFamily="34" charset="0"/>
              <a:buAutoNum type="arabicPeriod"/>
              <a:defRPr/>
            </a:pPr>
            <a:r>
              <a:rPr lang="zh-TW" altLang="en-US" b="1" dirty="0">
                <a:solidFill>
                  <a:srgbClr val="C00000"/>
                </a:solidFill>
              </a:rPr>
              <a:t>特殊訓練</a:t>
            </a:r>
            <a:r>
              <a:rPr lang="zh-TW" altLang="en-US" b="1" dirty="0"/>
              <a:t>：學習從事服務應有的團康、法律、企劃書撰寫、成果製作剪輯</a:t>
            </a:r>
            <a:r>
              <a:rPr lang="en-US" altLang="zh-TW" b="1" dirty="0"/>
              <a:t>…</a:t>
            </a:r>
            <a:r>
              <a:rPr lang="zh-TW" altLang="en-US" b="1" dirty="0"/>
              <a:t>等知能，完成基礎訓練者，上</a:t>
            </a:r>
            <a:r>
              <a:rPr lang="zh-TW" altLang="en-US" b="1" u="sng" dirty="0"/>
              <a:t>服務學習組</a:t>
            </a:r>
            <a:r>
              <a:rPr lang="zh-TW" altLang="en-US" b="1" dirty="0"/>
              <a:t>網頁完成報名。</a:t>
            </a:r>
            <a:r>
              <a:rPr lang="en-US" altLang="zh-TW" b="1" dirty="0"/>
              <a:t>(</a:t>
            </a:r>
            <a:r>
              <a:rPr lang="zh-TW" altLang="en-US" b="1" dirty="0"/>
              <a:t>預計</a:t>
            </a:r>
            <a:r>
              <a:rPr lang="en-US" altLang="zh-TW" b="1" dirty="0">
                <a:solidFill>
                  <a:srgbClr val="FF0000"/>
                </a:solidFill>
              </a:rPr>
              <a:t>114</a:t>
            </a:r>
            <a:r>
              <a:rPr lang="zh-TW" altLang="en-US" b="1" dirty="0">
                <a:solidFill>
                  <a:srgbClr val="FF0000"/>
                </a:solidFill>
              </a:rPr>
              <a:t>年</a:t>
            </a:r>
            <a:r>
              <a:rPr lang="en-US" altLang="zh-TW" b="1" dirty="0">
                <a:solidFill>
                  <a:srgbClr val="FF0000"/>
                </a:solidFill>
              </a:rPr>
              <a:t>3</a:t>
            </a:r>
            <a:r>
              <a:rPr lang="zh-TW" altLang="en-US" b="1" dirty="0">
                <a:solidFill>
                  <a:srgbClr val="FF0000"/>
                </a:solidFill>
              </a:rPr>
              <a:t>月</a:t>
            </a:r>
            <a:r>
              <a:rPr lang="en-US" altLang="zh-TW" b="1" dirty="0"/>
              <a:t>)‧</a:t>
            </a:r>
            <a:endParaRPr lang="zh-TW" altLang="en-US" b="1" dirty="0"/>
          </a:p>
        </p:txBody>
      </p:sp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18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標題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31888"/>
          </a:xfrm>
        </p:spPr>
        <p:txBody>
          <a:bodyPr/>
          <a:lstStyle/>
          <a:p>
            <a:pPr eaLnBrk="1" hangingPunct="1"/>
            <a:r>
              <a:rPr lang="zh-TW" altLang="en-US" sz="6000"/>
              <a:t>Ｑ＆Ａ</a:t>
            </a:r>
          </a:p>
        </p:txBody>
      </p:sp>
      <p:sp>
        <p:nvSpPr>
          <p:cNvPr id="47107" name="內容版面配置區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40005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TW" altLang="en-US"/>
          </a:p>
        </p:txBody>
      </p:sp>
      <p:pic>
        <p:nvPicPr>
          <p:cNvPr id="47108" name="Picture 9" descr="進入標準尺寸的圖片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2276475"/>
            <a:ext cx="4032250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日期版面配置區 1"/>
          <p:cNvSpPr>
            <a:spLocks noGrp="1"/>
          </p:cNvSpPr>
          <p:nvPr>
            <p:ph type="dt" sz="quarter" idx="10"/>
          </p:nvPr>
        </p:nvSpPr>
        <p:spPr>
          <a:xfrm>
            <a:off x="107950" y="6381750"/>
            <a:ext cx="3200400" cy="284163"/>
          </a:xfrm>
        </p:spPr>
        <p:txBody>
          <a:bodyPr/>
          <a:lstStyle/>
          <a:p>
            <a:pPr>
              <a:defRPr/>
            </a:pPr>
            <a:r>
              <a:rPr lang="en-US" altLang="zh-TW"/>
              <a:t>2024/9/18</a:t>
            </a:r>
            <a:endParaRPr lang="zh-TW" altLang="en-US" dirty="0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zh-TW" altLang="en-US"/>
              <a:t>服務學習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6673E9-5257-4B03-94D2-874F9D7BDEC2}" type="slidenum">
              <a:rPr lang="zh-TW" altLang="en-US" smtClean="0"/>
              <a:pPr/>
              <a:t>19</a:t>
            </a:fld>
            <a:endParaRPr lang="zh-TW" altLang="en-US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暗香撲面">
  <a:themeElements>
    <a:clrScheme name="暗香撲面">
      <a:dk1>
        <a:sysClr val="windowText" lastClr="000000"/>
      </a:dk1>
      <a:lt1>
        <a:sysClr val="window" lastClr="FFFFFF"/>
      </a:lt1>
      <a:dk2>
        <a:srgbClr val="2F2F2F"/>
      </a:dk2>
      <a:lt2>
        <a:srgbClr val="FFFFF4"/>
      </a:lt2>
      <a:accent1>
        <a:srgbClr val="918415"/>
      </a:accent1>
      <a:accent2>
        <a:srgbClr val="C47546"/>
      </a:accent2>
      <a:accent3>
        <a:srgbClr val="AFB591"/>
      </a:accent3>
      <a:accent4>
        <a:srgbClr val="B9945B"/>
      </a:accent4>
      <a:accent5>
        <a:srgbClr val="85ADBC"/>
      </a:accent5>
      <a:accent6>
        <a:srgbClr val="E5B440"/>
      </a:accent6>
      <a:hlink>
        <a:srgbClr val="00D5D5"/>
      </a:hlink>
      <a:folHlink>
        <a:srgbClr val="DD00DD"/>
      </a:folHlink>
    </a:clrScheme>
    <a:fontScheme name="暗香撲面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</a:majorFont>
      <a:minorFont>
        <a:latin typeface="Franklin Gothic Book"/>
        <a:ea typeface=""/>
        <a:cs typeface=""/>
        <a:font script="Jpan" typeface="HG創英角ｺﾞｼｯｸUB"/>
        <a:font script="Hang" typeface="맑은 고딕"/>
        <a:font script="Hans" typeface="黑体"/>
        <a:font script="Hant" typeface="新細明體"/>
        <a:font script="Arab" typeface="Arial"/>
        <a:font script="Hebr" typeface="Arial"/>
        <a:font script="Thai" typeface="Cordian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暗香撲面">
      <a:fillStyleLst>
        <a:solidFill>
          <a:schemeClr val="phClr"/>
        </a:solidFill>
        <a:gradFill rotWithShape="1">
          <a:gsLst>
            <a:gs pos="0">
              <a:schemeClr val="phClr">
                <a:tint val="98000"/>
                <a:satMod val="220000"/>
              </a:schemeClr>
            </a:gs>
            <a:gs pos="31000">
              <a:schemeClr val="phClr">
                <a:tint val="30000"/>
                <a:satMod val="150000"/>
              </a:schemeClr>
            </a:gs>
            <a:gs pos="91000">
              <a:schemeClr val="phClr">
                <a:tint val="96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28000"/>
                <a:satMod val="100000"/>
              </a:schemeClr>
              <a:schemeClr val="phClr">
                <a:tint val="100000"/>
                <a:satMod val="200000"/>
              </a:schemeClr>
            </a:duotone>
          </a:blip>
          <a:tile tx="0" ty="0" sx="80000" sy="8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10000"/>
              </a:schemeClr>
            </a:glow>
          </a:effectLst>
        </a:effectStyle>
        <a:effectStyle>
          <a:effectLst>
            <a:outerShdw blurRad="34925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9525" prstMaterial="dkEdge">
            <a:bevelT w="12000" h="24150"/>
            <a:contourClr>
              <a:schemeClr val="phClr">
                <a:satMod val="110000"/>
              </a:schemeClr>
            </a:contourClr>
          </a:sp3d>
        </a:effectStyle>
        <a:effectStyle>
          <a:effectLst>
            <a:outerShdw blurRad="50800" dist="31750" dir="5400000" algn="tl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contourW="18700" prstMaterial="dkEdge">
            <a:bevelT w="44450" h="80600"/>
            <a:contourClr>
              <a:schemeClr val="phClr"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0000"/>
                <a:satMod val="1000000"/>
              </a:schemeClr>
            </a:gs>
            <a:gs pos="31000">
              <a:schemeClr val="phClr">
                <a:shade val="85000"/>
                <a:satMod val="450000"/>
              </a:schemeClr>
            </a:gs>
            <a:gs pos="100000">
              <a:schemeClr val="phClr">
                <a:tint val="70000"/>
                <a:satMod val="300000"/>
              </a:schemeClr>
            </a:gs>
          </a:gsLst>
          <a:path path="circle">
            <a:fillToRect l="50000" t="150000" r="50000"/>
          </a:path>
        </a:gradFill>
        <a:blipFill>
          <a:blip xmlns:r="http://schemas.openxmlformats.org/officeDocument/2006/relationships" r:embed="rId2">
            <a:duotone>
              <a:schemeClr val="phClr">
                <a:tint val="100000"/>
                <a:shade val="70000"/>
                <a:hueMod val="100000"/>
                <a:satMod val="100000"/>
              </a:schemeClr>
              <a:schemeClr val="phClr">
                <a:tint val="90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6870</TotalTime>
  <Words>1658</Words>
  <Application>Microsoft Office PowerPoint</Application>
  <PresentationFormat>如螢幕大小 (4:3)</PresentationFormat>
  <Paragraphs>190</Paragraphs>
  <Slides>19</Slides>
  <Notes>10</Notes>
  <HiddenSlides>0</HiddenSlides>
  <MMClips>0</MMClips>
  <ScaleCrop>false</ScaleCrop>
  <HeadingPairs>
    <vt:vector size="6" baseType="variant">
      <vt:variant>
        <vt:lpstr>使用字型</vt:lpstr>
      </vt:variant>
      <vt:variant>
        <vt:i4>10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19</vt:i4>
      </vt:variant>
    </vt:vector>
  </HeadingPairs>
  <TitlesOfParts>
    <vt:vector size="30" baseType="lpstr">
      <vt:lpstr>黑体</vt:lpstr>
      <vt:lpstr>微軟正黑體</vt:lpstr>
      <vt:lpstr>新細明體</vt:lpstr>
      <vt:lpstr>標楷體</vt:lpstr>
      <vt:lpstr>Arial</vt:lpstr>
      <vt:lpstr>Calibri</vt:lpstr>
      <vt:lpstr>Franklin Gothic Book</vt:lpstr>
      <vt:lpstr>Franklin Gothic Medium</vt:lpstr>
      <vt:lpstr>Wingdings</vt:lpstr>
      <vt:lpstr>Wingdings 2</vt:lpstr>
      <vt:lpstr>暗香撲面</vt:lpstr>
      <vt:lpstr>服務學習</vt:lpstr>
      <vt:lpstr>目錄</vt:lpstr>
      <vt:lpstr>壹、教育部為何推行</vt:lpstr>
      <vt:lpstr>壹、教育部為何推行</vt:lpstr>
      <vt:lpstr>壹、教育部為何推行</vt:lpstr>
      <vt:lpstr>壹、教育部為何推行</vt:lpstr>
      <vt:lpstr>貳、課程的各項規定</vt:lpstr>
      <vt:lpstr>貳、課程的各項規定</vt:lpstr>
      <vt:lpstr>貳、課程的各項規定</vt:lpstr>
      <vt:lpstr>貳、課程的各項規定</vt:lpstr>
      <vt:lpstr>參、服務的應有表現</vt:lpstr>
      <vt:lpstr>參、服務的應有表現</vt:lpstr>
      <vt:lpstr>參、服務的應有表現</vt:lpstr>
      <vt:lpstr>參、服務的應有表現</vt:lpstr>
      <vt:lpstr>肆、課程的成效評量</vt:lpstr>
      <vt:lpstr>肆、聯合成果展</vt:lpstr>
      <vt:lpstr>伍、持續的志願服務</vt:lpstr>
      <vt:lpstr>伍、持續的志願服務</vt:lpstr>
      <vt:lpstr>Ｑ＆Ａ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志工服務基本法律常識</dc:title>
  <dc:creator>alvin</dc:creator>
  <cp:lastModifiedBy>user</cp:lastModifiedBy>
  <cp:revision>409</cp:revision>
  <dcterms:created xsi:type="dcterms:W3CDTF">2011-04-01T13:27:00Z</dcterms:created>
  <dcterms:modified xsi:type="dcterms:W3CDTF">2024-09-10T07:06:37Z</dcterms:modified>
</cp:coreProperties>
</file>